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7772400" cy="10058400"/>
  <p:notesSz cx="6858000" cy="9144000"/>
  <p:embeddedFontLst>
    <p:embeddedFont>
      <p:font typeface="Aileron" panose="020B0604020202020204" charset="0"/>
      <p:regular r:id="rId9"/>
    </p:embeddedFont>
    <p:embeddedFont>
      <p:font typeface="Aileron Bold" panose="020B0604020202020204" charset="0"/>
      <p:regular r:id="rId10"/>
    </p:embeddedFont>
    <p:embeddedFont>
      <p:font typeface="Alice" panose="020B0604020202020204" charset="0"/>
      <p:regular r:id="rId11"/>
    </p:embeddedFont>
    <p:embeddedFont>
      <p:font typeface="Cormorant Garamond Semi-Bold" panose="020B0604020202020204" charset="0"/>
      <p:regular r:id="rId12"/>
    </p:embeddedFont>
    <p:embeddedFont>
      <p:font typeface="Fraunces" panose="020B0604020202020204" charset="0"/>
      <p:regular r:id="rId13"/>
    </p:embeddedFont>
    <p:embeddedFont>
      <p:font typeface="Glacial Indifference" panose="020B0604020202020204" charset="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3" d="100"/>
          <a:sy n="73" d="100"/>
        </p:scale>
        <p:origin x="301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5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F0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7772400" cy="10058400"/>
          </a:xfrm>
          <a:custGeom>
            <a:avLst/>
            <a:gdLst/>
            <a:ahLst/>
            <a:cxnLst/>
            <a:rect l="l" t="t" r="r" b="b"/>
            <a:pathLst>
              <a:path w="7772400" h="10058400">
                <a:moveTo>
                  <a:pt x="0" y="0"/>
                </a:moveTo>
                <a:lnTo>
                  <a:pt x="7772400" y="0"/>
                </a:lnTo>
                <a:lnTo>
                  <a:pt x="7772400" y="10058400"/>
                </a:lnTo>
                <a:lnTo>
                  <a:pt x="0" y="100584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389" t="-1404" r="-1389" b="-1404"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3" name="TextBox 3"/>
          <p:cNvSpPr txBox="1"/>
          <p:nvPr/>
        </p:nvSpPr>
        <p:spPr>
          <a:xfrm>
            <a:off x="1314450" y="3743325"/>
            <a:ext cx="5143500" cy="1550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922"/>
              </a:lnSpc>
              <a:spcBef>
                <a:spcPct val="0"/>
              </a:spcBef>
            </a:pPr>
            <a:r>
              <a:rPr lang="en-US" sz="6106" u="none" strike="noStrike">
                <a:solidFill>
                  <a:srgbClr val="F1F1F1"/>
                </a:solidFill>
                <a:latin typeface="Alice"/>
                <a:ea typeface="Alice"/>
                <a:cs typeface="Alice"/>
                <a:sym typeface="Alice"/>
              </a:rPr>
              <a:t>Poinsettia Fundraiser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314450" y="5525979"/>
            <a:ext cx="5143500" cy="83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399" u="none" strike="noStrike">
                <a:solidFill>
                  <a:srgbClr val="F1D199"/>
                </a:solidFill>
                <a:latin typeface="Alice"/>
                <a:ea typeface="Alice"/>
                <a:cs typeface="Alice"/>
                <a:sym typeface="Alice"/>
              </a:rPr>
              <a:t>A great way to raise funds</a:t>
            </a:r>
          </a:p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399" u="none" strike="noStrike">
                <a:solidFill>
                  <a:srgbClr val="F1D199"/>
                </a:solidFill>
                <a:latin typeface="Alice"/>
                <a:ea typeface="Alice"/>
                <a:cs typeface="Alice"/>
                <a:sym typeface="Alice"/>
              </a:rPr>
              <a:t>for your cause!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981200" y="6924675"/>
            <a:ext cx="3810000" cy="4004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97"/>
              </a:lnSpc>
              <a:spcBef>
                <a:spcPct val="0"/>
              </a:spcBef>
            </a:pPr>
            <a:r>
              <a:rPr lang="en-US" sz="3090" u="none" strike="noStrike">
                <a:solidFill>
                  <a:srgbClr val="C6332F"/>
                </a:solidFill>
                <a:latin typeface="Alice"/>
                <a:ea typeface="Alice"/>
                <a:cs typeface="Alice"/>
                <a:sym typeface="Alice"/>
              </a:rPr>
              <a:t>Christmas 2026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971675" y="7337898"/>
            <a:ext cx="3819525" cy="3602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21"/>
              </a:lnSpc>
              <a:spcBef>
                <a:spcPct val="0"/>
              </a:spcBef>
            </a:pPr>
            <a:r>
              <a:rPr lang="en-US" sz="2087" b="1" u="none" strike="noStrike">
                <a:solidFill>
                  <a:srgbClr val="F1F1F1"/>
                </a:solidFill>
                <a:latin typeface="Cormorant Garamond Semi-Bold"/>
                <a:ea typeface="Cormorant Garamond Semi-Bold"/>
                <a:cs typeface="Cormorant Garamond Semi-Bold"/>
                <a:sym typeface="Cormorant Garamond Semi-Bold"/>
              </a:rPr>
              <a:t>Warren Greenhouses Ltd.</a:t>
            </a:r>
          </a:p>
        </p:txBody>
      </p:sp>
      <p:sp>
        <p:nvSpPr>
          <p:cNvPr id="7" name="Freeform 7"/>
          <p:cNvSpPr/>
          <p:nvPr/>
        </p:nvSpPr>
        <p:spPr>
          <a:xfrm>
            <a:off x="2457450" y="1714500"/>
            <a:ext cx="2857500" cy="1369812"/>
          </a:xfrm>
          <a:custGeom>
            <a:avLst/>
            <a:gdLst/>
            <a:ahLst/>
            <a:cxnLst/>
            <a:rect l="l" t="t" r="r" b="b"/>
            <a:pathLst>
              <a:path w="2857500" h="1369812">
                <a:moveTo>
                  <a:pt x="0" y="0"/>
                </a:moveTo>
                <a:lnTo>
                  <a:pt x="2857500" y="0"/>
                </a:lnTo>
                <a:lnTo>
                  <a:pt x="2857500" y="1369812"/>
                </a:lnTo>
                <a:lnTo>
                  <a:pt x="0" y="13698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5" r="-65"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8" name="TextBox 8"/>
          <p:cNvSpPr txBox="1"/>
          <p:nvPr/>
        </p:nvSpPr>
        <p:spPr>
          <a:xfrm>
            <a:off x="1971675" y="7710882"/>
            <a:ext cx="3819525" cy="3602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21"/>
              </a:lnSpc>
              <a:spcBef>
                <a:spcPct val="0"/>
              </a:spcBef>
            </a:pPr>
            <a:r>
              <a:rPr lang="en-US" sz="2087" b="1">
                <a:solidFill>
                  <a:srgbClr val="F1F1F1"/>
                </a:solidFill>
                <a:latin typeface="Cormorant Garamond Semi-Bold"/>
                <a:ea typeface="Cormorant Garamond Semi-Bold"/>
                <a:cs typeface="Cormorant Garamond Semi-Bold"/>
                <a:sym typeface="Cormorant Garamond Semi-Bold"/>
              </a:rPr>
              <a:t>warrengreenhouses@hotmail.com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504825"/>
            <a:ext cx="571500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40"/>
              </a:lnSpc>
            </a:pPr>
            <a:r>
              <a:rPr lang="en-US" sz="3200">
                <a:solidFill>
                  <a:srgbClr val="2E7D32"/>
                </a:solidFill>
                <a:latin typeface="Fraunces"/>
                <a:ea typeface="Fraunces"/>
                <a:cs typeface="Fraunces"/>
                <a:sym typeface="Fraunces"/>
              </a:rPr>
              <a:t>Poinsettia Fundraising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1045527"/>
            <a:ext cx="5715000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>
                <a:solidFill>
                  <a:srgbClr val="9C0511"/>
                </a:solidFill>
                <a:latin typeface="Aileron"/>
                <a:ea typeface="Aileron"/>
                <a:cs typeface="Aileron"/>
                <a:sym typeface="Aileron"/>
              </a:rPr>
              <a:t>A beautiful way to raise funds this holiday season!</a:t>
            </a:r>
          </a:p>
        </p:txBody>
      </p:sp>
      <p:sp>
        <p:nvSpPr>
          <p:cNvPr id="4" name="AutoShape 4"/>
          <p:cNvSpPr/>
          <p:nvPr/>
        </p:nvSpPr>
        <p:spPr>
          <a:xfrm>
            <a:off x="1524000" y="1423988"/>
            <a:ext cx="4724400" cy="0"/>
          </a:xfrm>
          <a:prstGeom prst="line">
            <a:avLst/>
          </a:prstGeom>
          <a:ln w="19050" cap="flat">
            <a:solidFill>
              <a:srgbClr val="C8E6C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5" name="TextBox 5"/>
          <p:cNvSpPr txBox="1"/>
          <p:nvPr/>
        </p:nvSpPr>
        <p:spPr>
          <a:xfrm>
            <a:off x="257820" y="1618456"/>
            <a:ext cx="6629400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 b="1">
                <a:solidFill>
                  <a:srgbClr val="2E7D32"/>
                </a:solidFill>
                <a:latin typeface="Aileron Bold"/>
                <a:ea typeface="Aileron Bold"/>
                <a:cs typeface="Aileron Bold"/>
                <a:sym typeface="Aileron Bold"/>
              </a:rPr>
              <a:t>How It Works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4775" y="2019300"/>
            <a:ext cx="7562850" cy="23647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754"/>
              </a:lnSpc>
              <a:spcBef>
                <a:spcPct val="0"/>
              </a:spcBef>
            </a:pPr>
            <a:r>
              <a:rPr lang="en-US" sz="1530" u="none" strike="noStrike">
                <a:solidFill>
                  <a:srgbClr val="1A1A1A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🌿  Choose a delivery or pick-up date between November 14th and December 13th.</a:t>
            </a:r>
          </a:p>
          <a:p>
            <a:pPr marL="0" lvl="0" indent="0" algn="l">
              <a:lnSpc>
                <a:spcPts val="2754"/>
              </a:lnSpc>
              <a:spcBef>
                <a:spcPct val="0"/>
              </a:spcBef>
            </a:pPr>
            <a:r>
              <a:rPr lang="en-US" sz="1530" u="none" strike="noStrike">
                <a:solidFill>
                  <a:srgbClr val="1A1A1A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🌿  Send us your sign-up sheet early to register. Time slots fill up quickly! </a:t>
            </a:r>
          </a:p>
          <a:p>
            <a:pPr marL="0" lvl="0" indent="0" algn="l">
              <a:lnSpc>
                <a:spcPts val="2754"/>
              </a:lnSpc>
              <a:spcBef>
                <a:spcPct val="0"/>
              </a:spcBef>
            </a:pPr>
            <a:r>
              <a:rPr lang="en-US" sz="1530" u="none" strike="noStrike">
                <a:solidFill>
                  <a:srgbClr val="1A1A1A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🌿  Start Selling!  We require a 100 plant minimum to participate. (See FAQ for more info)</a:t>
            </a:r>
          </a:p>
          <a:p>
            <a:pPr marL="0" lvl="0" indent="0" algn="l">
              <a:lnSpc>
                <a:spcPts val="2754"/>
              </a:lnSpc>
              <a:spcBef>
                <a:spcPct val="0"/>
              </a:spcBef>
            </a:pPr>
            <a:r>
              <a:rPr lang="en-US" sz="1530" u="none" strike="noStrike">
                <a:solidFill>
                  <a:srgbClr val="1A1A1A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🌿  Use our summary form to submit your completed order no later than November 14th.</a:t>
            </a:r>
          </a:p>
          <a:p>
            <a:pPr marL="0" lvl="0" indent="0" algn="l">
              <a:lnSpc>
                <a:spcPts val="2754"/>
              </a:lnSpc>
              <a:spcBef>
                <a:spcPct val="0"/>
              </a:spcBef>
            </a:pPr>
            <a:r>
              <a:rPr lang="en-US" sz="1530" u="none" strike="noStrike">
                <a:solidFill>
                  <a:srgbClr val="1A1A1A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🌿  We'll bring your order to your chosen location, (or greenhouse pick up is available.)</a:t>
            </a:r>
          </a:p>
          <a:p>
            <a:pPr marL="0" lvl="0" indent="0" algn="l">
              <a:lnSpc>
                <a:spcPts val="2754"/>
              </a:lnSpc>
              <a:spcBef>
                <a:spcPct val="0"/>
              </a:spcBef>
            </a:pPr>
            <a:r>
              <a:rPr lang="en-US" sz="1530" u="none" strike="noStrike">
                <a:solidFill>
                  <a:srgbClr val="1A1A1A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🌿  We'll help unload, verify your order, and have you sign your invoice.</a:t>
            </a:r>
          </a:p>
          <a:p>
            <a:pPr marL="0" lvl="0" indent="0" algn="l">
              <a:lnSpc>
                <a:spcPts val="2754"/>
              </a:lnSpc>
              <a:spcBef>
                <a:spcPct val="0"/>
              </a:spcBef>
            </a:pPr>
            <a:r>
              <a:rPr lang="en-US" sz="1530" u="none" strike="noStrike">
                <a:solidFill>
                  <a:srgbClr val="1A1A1A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🌿  Your team members pick up from your select location.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250303" y="5677554"/>
            <a:ext cx="6607078" cy="2265315"/>
            <a:chOff x="0" y="0"/>
            <a:chExt cx="8521700" cy="292176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521700" cy="2921766"/>
            </a:xfrm>
            <a:custGeom>
              <a:avLst/>
              <a:gdLst/>
              <a:ahLst/>
              <a:cxnLst/>
              <a:rect l="l" t="t" r="r" b="b"/>
              <a:pathLst>
                <a:path w="8521700" h="2921766">
                  <a:moveTo>
                    <a:pt x="311770" y="0"/>
                  </a:moveTo>
                  <a:lnTo>
                    <a:pt x="8209931" y="0"/>
                  </a:lnTo>
                  <a:cubicBezTo>
                    <a:pt x="8382116" y="0"/>
                    <a:pt x="8521700" y="130812"/>
                    <a:pt x="8521700" y="292177"/>
                  </a:cubicBezTo>
                  <a:lnTo>
                    <a:pt x="8521700" y="2629589"/>
                  </a:lnTo>
                  <a:cubicBezTo>
                    <a:pt x="8521700" y="2790954"/>
                    <a:pt x="8382116" y="2921766"/>
                    <a:pt x="8209931" y="2921766"/>
                  </a:cubicBezTo>
                  <a:lnTo>
                    <a:pt x="311770" y="2921766"/>
                  </a:lnTo>
                  <a:cubicBezTo>
                    <a:pt x="139584" y="2921766"/>
                    <a:pt x="0" y="2790954"/>
                    <a:pt x="0" y="2629589"/>
                  </a:cubicBezTo>
                  <a:lnTo>
                    <a:pt x="0" y="292177"/>
                  </a:lnTo>
                  <a:cubicBezTo>
                    <a:pt x="0" y="130812"/>
                    <a:pt x="139584" y="0"/>
                    <a:pt x="31177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C8E6C9"/>
              </a:solidFill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8521700" cy="29598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500401" y="5109757"/>
            <a:ext cx="6144239" cy="576014"/>
            <a:chOff x="0" y="0"/>
            <a:chExt cx="8192319" cy="76801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92319" cy="768019"/>
            </a:xfrm>
            <a:custGeom>
              <a:avLst/>
              <a:gdLst/>
              <a:ahLst/>
              <a:cxnLst/>
              <a:rect l="l" t="t" r="r" b="b"/>
              <a:pathLst>
                <a:path w="8192319" h="768019">
                  <a:moveTo>
                    <a:pt x="37238" y="0"/>
                  </a:moveTo>
                  <a:lnTo>
                    <a:pt x="8155081" y="0"/>
                  </a:lnTo>
                  <a:cubicBezTo>
                    <a:pt x="8175647" y="0"/>
                    <a:pt x="8192319" y="34386"/>
                    <a:pt x="8192319" y="76802"/>
                  </a:cubicBezTo>
                  <a:lnTo>
                    <a:pt x="8192319" y="691217"/>
                  </a:lnTo>
                  <a:cubicBezTo>
                    <a:pt x="8192319" y="733633"/>
                    <a:pt x="8175647" y="768019"/>
                    <a:pt x="8155081" y="768019"/>
                  </a:cubicBezTo>
                  <a:lnTo>
                    <a:pt x="37238" y="768019"/>
                  </a:lnTo>
                  <a:cubicBezTo>
                    <a:pt x="16672" y="768019"/>
                    <a:pt x="0" y="733633"/>
                    <a:pt x="0" y="691217"/>
                  </a:cubicBezTo>
                  <a:lnTo>
                    <a:pt x="0" y="76802"/>
                  </a:lnTo>
                  <a:cubicBezTo>
                    <a:pt x="0" y="34385"/>
                    <a:pt x="16672" y="0"/>
                    <a:pt x="37238" y="0"/>
                  </a:cubicBezTo>
                  <a:close/>
                </a:path>
              </a:pathLst>
            </a:custGeom>
            <a:solidFill>
              <a:srgbClr val="5A9E5F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8192319" cy="8061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777240" y="5203346"/>
            <a:ext cx="762000" cy="2979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478"/>
              </a:lnSpc>
              <a:spcBef>
                <a:spcPct val="0"/>
              </a:spcBef>
            </a:pPr>
            <a:r>
              <a:rPr lang="en-US" sz="1770" b="1" u="none" strike="noStrike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Sizes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914525" y="5203346"/>
            <a:ext cx="1333500" cy="2979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478"/>
              </a:lnSpc>
              <a:spcBef>
                <a:spcPct val="0"/>
              </a:spcBef>
            </a:pPr>
            <a:r>
              <a:rPr lang="en-US" sz="1770" b="1" u="none" strike="noStrike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Your Cost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248025" y="5203346"/>
            <a:ext cx="3771900" cy="2979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478"/>
              </a:lnSpc>
              <a:spcBef>
                <a:spcPct val="0"/>
              </a:spcBef>
            </a:pPr>
            <a:r>
              <a:rPr lang="en-US" sz="1770" b="1" u="none" strike="noStrike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Suggested Selling Price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52500" y="5849914"/>
            <a:ext cx="762000" cy="3225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97"/>
              </a:lnSpc>
            </a:pPr>
            <a:r>
              <a:rPr lang="en-US" sz="1926">
                <a:solidFill>
                  <a:srgbClr val="1A1A1A"/>
                </a:solidFill>
                <a:latin typeface="Aileron"/>
                <a:ea typeface="Aileron"/>
                <a:cs typeface="Aileron"/>
                <a:sym typeface="Aileron"/>
              </a:rPr>
              <a:t>4.5"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105025" y="5849914"/>
            <a:ext cx="1333500" cy="3225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97"/>
              </a:lnSpc>
            </a:pPr>
            <a:r>
              <a:rPr lang="en-US" sz="1926">
                <a:solidFill>
                  <a:srgbClr val="1A1A1A"/>
                </a:solidFill>
                <a:latin typeface="Aileron"/>
                <a:ea typeface="Aileron"/>
                <a:cs typeface="Aileron"/>
                <a:sym typeface="Aileron"/>
              </a:rPr>
              <a:t> $4.50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694961" y="5838171"/>
            <a:ext cx="3771900" cy="3225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97"/>
              </a:lnSpc>
            </a:pPr>
            <a:r>
              <a:rPr lang="en-US" sz="1926">
                <a:solidFill>
                  <a:srgbClr val="1A1A1A"/>
                </a:solidFill>
                <a:latin typeface="Aileron"/>
                <a:ea typeface="Aileron"/>
                <a:cs typeface="Aileron"/>
                <a:sym typeface="Aileron"/>
              </a:rPr>
              <a:t>      $8 - $10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14050" y="6229605"/>
            <a:ext cx="762000" cy="3225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97"/>
              </a:lnSpc>
            </a:pPr>
            <a:r>
              <a:rPr lang="en-US" sz="1926">
                <a:solidFill>
                  <a:srgbClr val="1A1A1A"/>
                </a:solidFill>
                <a:latin typeface="Aileron"/>
                <a:ea typeface="Aileron"/>
                <a:cs typeface="Aileron"/>
                <a:sym typeface="Aileron"/>
              </a:rPr>
              <a:t>6"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105025" y="6217863"/>
            <a:ext cx="1333500" cy="3225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97"/>
              </a:lnSpc>
            </a:pPr>
            <a:r>
              <a:rPr lang="en-US" sz="1926">
                <a:solidFill>
                  <a:srgbClr val="1A1A1A"/>
                </a:solidFill>
                <a:latin typeface="Aileron"/>
                <a:ea typeface="Aileron"/>
                <a:cs typeface="Aileron"/>
                <a:sym typeface="Aileron"/>
              </a:rPr>
              <a:t> $7.75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787241" y="6179763"/>
            <a:ext cx="3771900" cy="3225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97"/>
              </a:lnSpc>
            </a:pPr>
            <a:r>
              <a:rPr lang="en-US" sz="1926">
                <a:solidFill>
                  <a:srgbClr val="1A1A1A"/>
                </a:solidFill>
                <a:latin typeface="Aileron"/>
                <a:ea typeface="Aileron"/>
                <a:cs typeface="Aileron"/>
                <a:sym typeface="Aileron"/>
              </a:rPr>
              <a:t>$14 - $16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14050" y="6567160"/>
            <a:ext cx="762000" cy="3225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97"/>
              </a:lnSpc>
            </a:pPr>
            <a:r>
              <a:rPr lang="en-US" sz="1926">
                <a:solidFill>
                  <a:srgbClr val="1A1A1A"/>
                </a:solidFill>
                <a:latin typeface="Aileron"/>
                <a:ea typeface="Aileron"/>
                <a:cs typeface="Aileron"/>
                <a:sym typeface="Aileron"/>
              </a:rPr>
              <a:t>8"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009775" y="6568980"/>
            <a:ext cx="1333500" cy="3225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97"/>
              </a:lnSpc>
            </a:pPr>
            <a:r>
              <a:rPr lang="en-US" sz="1926">
                <a:solidFill>
                  <a:srgbClr val="1A1A1A"/>
                </a:solidFill>
                <a:latin typeface="Aileron"/>
                <a:ea typeface="Aileron"/>
                <a:cs typeface="Aileron"/>
                <a:sym typeface="Aileron"/>
              </a:rPr>
              <a:t> $17.50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787241" y="6530880"/>
            <a:ext cx="3771900" cy="3225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97"/>
              </a:lnSpc>
            </a:pPr>
            <a:r>
              <a:rPr lang="en-US" sz="1926">
                <a:solidFill>
                  <a:srgbClr val="1A1A1A"/>
                </a:solidFill>
                <a:latin typeface="Aileron"/>
                <a:ea typeface="Aileron"/>
                <a:cs typeface="Aileron"/>
                <a:sym typeface="Aileron"/>
              </a:rPr>
              <a:t>$26 - $30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952500" y="6909827"/>
            <a:ext cx="685100" cy="3225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97"/>
              </a:lnSpc>
            </a:pPr>
            <a:r>
              <a:rPr lang="en-US" sz="1926">
                <a:solidFill>
                  <a:srgbClr val="1A1A1A"/>
                </a:solidFill>
                <a:latin typeface="Aileron"/>
                <a:ea typeface="Aileron"/>
                <a:cs typeface="Aileron"/>
                <a:sym typeface="Aileron"/>
              </a:rPr>
              <a:t>10"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009775" y="6920751"/>
            <a:ext cx="1333500" cy="3225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97"/>
              </a:lnSpc>
            </a:pPr>
            <a:r>
              <a:rPr lang="en-US" sz="1926">
                <a:solidFill>
                  <a:srgbClr val="1A1A1A"/>
                </a:solidFill>
                <a:latin typeface="Aileron"/>
                <a:ea typeface="Aileron"/>
                <a:cs typeface="Aileron"/>
                <a:sym typeface="Aileron"/>
              </a:rPr>
              <a:t> $24.50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787241" y="6920751"/>
            <a:ext cx="3771900" cy="3225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97"/>
              </a:lnSpc>
            </a:pPr>
            <a:r>
              <a:rPr lang="en-US" sz="1926">
                <a:solidFill>
                  <a:srgbClr val="1A1A1A"/>
                </a:solidFill>
                <a:latin typeface="Aileron"/>
                <a:ea typeface="Aileron"/>
                <a:cs typeface="Aileron"/>
                <a:sym typeface="Aileron"/>
              </a:rPr>
              <a:t>$36 - $40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009775" y="7424267"/>
            <a:ext cx="2857500" cy="3397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sz="1999" b="1">
                <a:solidFill>
                  <a:srgbClr val="C6332F"/>
                </a:solidFill>
                <a:latin typeface="Aileron Bold"/>
                <a:ea typeface="Aileron Bold"/>
                <a:cs typeface="Aileron Bold"/>
                <a:sym typeface="Aileron Bold"/>
              </a:rPr>
              <a:t>+ H.S.T. on all costs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390525" y="8126533"/>
            <a:ext cx="6629400" cy="365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39"/>
              </a:lnSpc>
            </a:pPr>
            <a:r>
              <a:rPr lang="en-US" sz="2099" b="1">
                <a:solidFill>
                  <a:srgbClr val="2E7D32"/>
                </a:solidFill>
                <a:latin typeface="Aileron Bold"/>
                <a:ea typeface="Aileron Bold"/>
                <a:cs typeface="Aileron Bold"/>
                <a:sym typeface="Aileron Bold"/>
              </a:rPr>
              <a:t>Payment Details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318544" y="7876194"/>
            <a:ext cx="6425156" cy="2876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94"/>
              </a:lnSpc>
            </a:pPr>
            <a:endParaRPr/>
          </a:p>
          <a:p>
            <a:pPr algn="l">
              <a:lnSpc>
                <a:spcPts val="2694"/>
              </a:lnSpc>
            </a:pPr>
            <a:endParaRPr/>
          </a:p>
          <a:p>
            <a:pPr algn="l">
              <a:lnSpc>
                <a:spcPts val="3054"/>
              </a:lnSpc>
            </a:pPr>
            <a:r>
              <a:rPr lang="en-US" sz="1697">
                <a:solidFill>
                  <a:srgbClr val="1A1A1A"/>
                </a:solidFill>
                <a:latin typeface="Aileron"/>
                <a:ea typeface="Aileron"/>
                <a:cs typeface="Aileron"/>
                <a:sym typeface="Aileron"/>
              </a:rPr>
              <a:t>💳  Invoice payment due within 30 days</a:t>
            </a:r>
          </a:p>
          <a:p>
            <a:pPr algn="l">
              <a:lnSpc>
                <a:spcPts val="3054"/>
              </a:lnSpc>
            </a:pPr>
            <a:r>
              <a:rPr lang="en-US" sz="1697">
                <a:solidFill>
                  <a:srgbClr val="1A1A1A"/>
                </a:solidFill>
                <a:latin typeface="Aileron"/>
                <a:ea typeface="Aileron"/>
                <a:cs typeface="Aileron"/>
                <a:sym typeface="Aileron"/>
              </a:rPr>
              <a:t>✉️ Accepted: e-transfer, cheque, or cash</a:t>
            </a:r>
          </a:p>
          <a:p>
            <a:pPr algn="l">
              <a:lnSpc>
                <a:spcPts val="3054"/>
              </a:lnSpc>
            </a:pPr>
            <a:r>
              <a:rPr lang="en-US" sz="1697">
                <a:solidFill>
                  <a:srgbClr val="1A1A1A"/>
                </a:solidFill>
                <a:latin typeface="Aileron"/>
                <a:ea typeface="Aileron"/>
                <a:cs typeface="Aileron"/>
                <a:sym typeface="Aileron"/>
              </a:rPr>
              <a:t>⚠️ Interest will be charged on all overdue accounts</a:t>
            </a:r>
          </a:p>
          <a:p>
            <a:pPr algn="l">
              <a:lnSpc>
                <a:spcPts val="3054"/>
              </a:lnSpc>
            </a:pPr>
            <a:endParaRPr lang="en-US" sz="1697">
              <a:solidFill>
                <a:srgbClr val="1A1A1A"/>
              </a:solidFill>
              <a:latin typeface="Aileron"/>
              <a:ea typeface="Aileron"/>
              <a:cs typeface="Aileron"/>
              <a:sym typeface="Aileron"/>
            </a:endParaRPr>
          </a:p>
          <a:p>
            <a:pPr algn="l">
              <a:lnSpc>
                <a:spcPts val="3054"/>
              </a:lnSpc>
            </a:pPr>
            <a:endParaRPr lang="en-US" sz="1697">
              <a:solidFill>
                <a:srgbClr val="1A1A1A"/>
              </a:solidFill>
              <a:latin typeface="Aileron"/>
              <a:ea typeface="Aileron"/>
              <a:cs typeface="Aileron"/>
              <a:sym typeface="Aileron"/>
            </a:endParaRPr>
          </a:p>
          <a:p>
            <a:pPr algn="l">
              <a:lnSpc>
                <a:spcPts val="2694"/>
              </a:lnSpc>
            </a:pPr>
            <a:endParaRPr lang="en-US" sz="1697">
              <a:solidFill>
                <a:srgbClr val="1A1A1A"/>
              </a:solidFill>
              <a:latin typeface="Aileron"/>
              <a:ea typeface="Aileron"/>
              <a:cs typeface="Aileron"/>
              <a:sym typeface="Aileron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367891" y="9787693"/>
            <a:ext cx="6191250" cy="207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>
                <a:solidFill>
                  <a:srgbClr val="28572D"/>
                </a:solidFill>
                <a:latin typeface="Aileron"/>
                <a:ea typeface="Aileron"/>
                <a:cs typeface="Aileron"/>
                <a:sym typeface="Aileron"/>
              </a:rPr>
              <a:t>115 Strange Street, Kitchener  |  519-743-3702  |  warrengreenhouses@hotmail.com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558516" y="4723994"/>
            <a:ext cx="3810000" cy="342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59"/>
              </a:lnSpc>
            </a:pPr>
            <a:r>
              <a:rPr lang="en-US" sz="2299">
                <a:solidFill>
                  <a:srgbClr val="C6332F"/>
                </a:solidFill>
                <a:latin typeface="Fraunces"/>
                <a:ea typeface="Fraunces"/>
                <a:cs typeface="Fraunces"/>
                <a:sym typeface="Fraunces"/>
              </a:rPr>
              <a:t>Pricing at a Glance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71500" y="104775"/>
            <a:ext cx="6191250" cy="971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40"/>
              </a:lnSpc>
            </a:pPr>
            <a:r>
              <a:rPr lang="en-US" sz="3200">
                <a:solidFill>
                  <a:srgbClr val="2E7D32"/>
                </a:solidFill>
                <a:latin typeface="Fraunces"/>
                <a:ea typeface="Fraunces"/>
                <a:cs typeface="Fraunces"/>
                <a:sym typeface="Fraunces"/>
              </a:rPr>
              <a:t>Important information and frequently asked questions.</a:t>
            </a:r>
          </a:p>
        </p:txBody>
      </p:sp>
      <p:sp>
        <p:nvSpPr>
          <p:cNvPr id="3" name="AutoShape 3"/>
          <p:cNvSpPr/>
          <p:nvPr/>
        </p:nvSpPr>
        <p:spPr>
          <a:xfrm>
            <a:off x="1304925" y="1091089"/>
            <a:ext cx="4724400" cy="0"/>
          </a:xfrm>
          <a:prstGeom prst="line">
            <a:avLst/>
          </a:prstGeom>
          <a:ln w="19050" cap="flat">
            <a:solidFill>
              <a:srgbClr val="C8E6C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4" name="TextBox 4"/>
          <p:cNvSpPr txBox="1"/>
          <p:nvPr/>
        </p:nvSpPr>
        <p:spPr>
          <a:xfrm>
            <a:off x="790575" y="2891790"/>
            <a:ext cx="6629400" cy="240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0"/>
              </a:lnSpc>
            </a:pPr>
            <a:r>
              <a:rPr lang="en-US" sz="1400" b="1">
                <a:solidFill>
                  <a:srgbClr val="C6332F"/>
                </a:solidFill>
                <a:latin typeface="Aileron Bold"/>
                <a:ea typeface="Aileron Bold"/>
                <a:cs typeface="Aileron Bold"/>
                <a:sym typeface="Aileron Bold"/>
              </a:rPr>
              <a:t>What if I’m further than 60 km?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77240" y="3888740"/>
            <a:ext cx="6629400" cy="240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0"/>
              </a:lnSpc>
            </a:pPr>
            <a:r>
              <a:rPr lang="en-US" sz="1400" b="1">
                <a:solidFill>
                  <a:srgbClr val="C6332F"/>
                </a:solidFill>
                <a:latin typeface="Aileron Bold"/>
                <a:ea typeface="Aileron Bold"/>
                <a:cs typeface="Aileron Bold"/>
                <a:sym typeface="Aileron Bold"/>
              </a:rPr>
              <a:t>What if I don’t sell 100 plants?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90575" y="3161030"/>
            <a:ext cx="6629400" cy="499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9"/>
              </a:lnSpc>
            </a:pPr>
            <a:r>
              <a:rPr lang="en-US" sz="1399">
                <a:solidFill>
                  <a:srgbClr val="1A1A1A"/>
                </a:solidFill>
                <a:latin typeface="Aileron"/>
                <a:ea typeface="Aileron"/>
                <a:cs typeface="Aileron"/>
                <a:sym typeface="Aileron"/>
              </a:rPr>
              <a:t>We can arrange pick up at the greenhouse, attempt to coordinate your delivery with someone in your area, and/or charge a delivery fee.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77240" y="4971415"/>
            <a:ext cx="6629400" cy="240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0"/>
              </a:lnSpc>
            </a:pPr>
            <a:r>
              <a:rPr lang="en-US" sz="1400" b="1">
                <a:solidFill>
                  <a:srgbClr val="C6332F"/>
                </a:solidFill>
                <a:latin typeface="Aileron Bold"/>
                <a:ea typeface="Aileron Bold"/>
                <a:cs typeface="Aileron Bold"/>
                <a:sym typeface="Aileron Bold"/>
              </a:rPr>
              <a:t>What if I need longer than November 14th to sell?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77240" y="8196897"/>
            <a:ext cx="6629400" cy="240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0"/>
              </a:lnSpc>
            </a:pPr>
            <a:r>
              <a:rPr lang="en-US" sz="1400" b="1">
                <a:solidFill>
                  <a:srgbClr val="C6332F"/>
                </a:solidFill>
                <a:latin typeface="Aileron Bold"/>
                <a:ea typeface="Aileron Bold"/>
                <a:cs typeface="Aileron Bold"/>
                <a:sym typeface="Aileron Bold"/>
              </a:rPr>
              <a:t>How do we pay?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90575" y="8475662"/>
            <a:ext cx="6616065" cy="7548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5"/>
              </a:lnSpc>
            </a:pPr>
            <a:r>
              <a:rPr lang="en-US" sz="1397">
                <a:solidFill>
                  <a:srgbClr val="1A1A1A"/>
                </a:solidFill>
                <a:latin typeface="Aileron"/>
                <a:ea typeface="Aileron"/>
                <a:cs typeface="Aileron"/>
                <a:sym typeface="Aileron"/>
              </a:rPr>
              <a:t>Payment is due within 30 days of your invoice. We accept e-transfer, cheque, or cash. Our driver can accept payment.  Please note that interest will be charged on overdue accounts.</a:t>
            </a:r>
          </a:p>
        </p:txBody>
      </p:sp>
      <p:sp>
        <p:nvSpPr>
          <p:cNvPr id="10" name="AutoShape 10"/>
          <p:cNvSpPr/>
          <p:nvPr/>
        </p:nvSpPr>
        <p:spPr>
          <a:xfrm>
            <a:off x="571500" y="9296400"/>
            <a:ext cx="6629400" cy="0"/>
          </a:xfrm>
          <a:prstGeom prst="line">
            <a:avLst/>
          </a:prstGeom>
          <a:ln w="9525" cap="flat">
            <a:solidFill>
              <a:srgbClr val="C8E6C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11" name="TextBox 11"/>
          <p:cNvSpPr txBox="1"/>
          <p:nvPr/>
        </p:nvSpPr>
        <p:spPr>
          <a:xfrm>
            <a:off x="790575" y="9458325"/>
            <a:ext cx="6383149" cy="191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40"/>
              </a:lnSpc>
            </a:pPr>
            <a:r>
              <a:rPr lang="en-US" sz="1100">
                <a:solidFill>
                  <a:srgbClr val="28572D"/>
                </a:solidFill>
                <a:latin typeface="Aileron"/>
                <a:ea typeface="Aileron"/>
                <a:cs typeface="Aileron"/>
                <a:sym typeface="Aileron"/>
              </a:rPr>
              <a:t>115 Strange Street, Kitchener  |  519-743-3702  |  warrengreenhouses@hotmail.com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77240" y="1348264"/>
            <a:ext cx="6629400" cy="240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0"/>
              </a:lnSpc>
            </a:pPr>
            <a:r>
              <a:rPr lang="en-US" sz="1400" b="1">
                <a:solidFill>
                  <a:srgbClr val="C6332F"/>
                </a:solidFill>
                <a:latin typeface="Aileron Bold"/>
                <a:ea typeface="Aileron Bold"/>
                <a:cs typeface="Aileron Bold"/>
                <a:sym typeface="Aileron Bold"/>
              </a:rPr>
              <a:t>Important!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77240" y="1630362"/>
            <a:ext cx="6629400" cy="10134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9"/>
              </a:lnSpc>
            </a:pPr>
            <a:r>
              <a:rPr lang="en-US" sz="1399">
                <a:solidFill>
                  <a:srgbClr val="1A1A1A"/>
                </a:solidFill>
                <a:latin typeface="Aileron"/>
                <a:ea typeface="Aileron"/>
                <a:cs typeface="Aileron"/>
                <a:sym typeface="Aileron"/>
              </a:rPr>
              <a:t>Poinsettias are senstitive to cold and cannot be left in an unheated environment, (eg. unheated trunk or garage).  They will freeze!   They are packaged in a protective sleeve for transporting and that will need to be carefully removed within 24 hours.  Be mindful of the branches, they can break!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90575" y="5250180"/>
            <a:ext cx="6629400" cy="499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9"/>
              </a:lnSpc>
            </a:pPr>
            <a:r>
              <a:rPr lang="en-US" sz="1399">
                <a:solidFill>
                  <a:srgbClr val="1A1A1A"/>
                </a:solidFill>
                <a:latin typeface="Aileron"/>
                <a:ea typeface="Aileron"/>
                <a:cs typeface="Aileron"/>
                <a:sym typeface="Aileron"/>
              </a:rPr>
              <a:t>If you require a few extra days, we may run into the risk of colour substitution as poinsettias begin to sell quickly, but we’ll do our best to get what you need.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77240" y="5902642"/>
            <a:ext cx="6629400" cy="240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0"/>
              </a:lnSpc>
            </a:pPr>
            <a:r>
              <a:rPr lang="en-US" sz="1400" b="1">
                <a:solidFill>
                  <a:srgbClr val="C6332F"/>
                </a:solidFill>
                <a:latin typeface="Aileron Bold"/>
                <a:ea typeface="Aileron Bold"/>
                <a:cs typeface="Aileron Bold"/>
                <a:sym typeface="Aileron Bold"/>
              </a:rPr>
              <a:t>What if there is an issue with my poinsettia?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790575" y="6238557"/>
            <a:ext cx="6629400" cy="756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9"/>
              </a:lnSpc>
            </a:pPr>
            <a:r>
              <a:rPr lang="en-US" sz="1399">
                <a:solidFill>
                  <a:srgbClr val="1A1A1A"/>
                </a:solidFill>
                <a:latin typeface="Aileron"/>
                <a:ea typeface="Aileron"/>
                <a:cs typeface="Aileron"/>
                <a:sym typeface="Aileron"/>
              </a:rPr>
              <a:t>Our goal is to provide you with the best quality plants possible.  Keep in mind they are a live plant and sometimes things happen!  For any quality claims, please call us within 48 hours of your delivery.  We’ll do our best to make it right!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77240" y="4224655"/>
            <a:ext cx="6629400" cy="499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9"/>
              </a:lnSpc>
            </a:pPr>
            <a:r>
              <a:rPr lang="en-US" sz="1399">
                <a:solidFill>
                  <a:srgbClr val="1A1A1A"/>
                </a:solidFill>
                <a:latin typeface="Aileron"/>
                <a:ea typeface="Aileron"/>
                <a:cs typeface="Aileron"/>
                <a:sym typeface="Aileron"/>
              </a:rPr>
              <a:t>We will still get you your order, but there will be a delivery fee included.  Pick up options are available.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90575" y="7223443"/>
            <a:ext cx="6629400" cy="240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0"/>
              </a:lnSpc>
            </a:pPr>
            <a:r>
              <a:rPr lang="en-US" sz="1400" b="1">
                <a:solidFill>
                  <a:srgbClr val="C6332F"/>
                </a:solidFill>
                <a:latin typeface="Aileron Bold"/>
                <a:ea typeface="Aileron Bold"/>
                <a:cs typeface="Aileron Bold"/>
                <a:sym typeface="Aileron Bold"/>
              </a:rPr>
              <a:t>Are poinsettias poisonous?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777240" y="7545387"/>
            <a:ext cx="6629400" cy="499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9"/>
              </a:lnSpc>
            </a:pPr>
            <a:r>
              <a:rPr lang="en-US" sz="1399">
                <a:solidFill>
                  <a:srgbClr val="1A1A1A"/>
                </a:solidFill>
                <a:latin typeface="Aileron"/>
                <a:ea typeface="Aileron"/>
                <a:cs typeface="Aileron"/>
                <a:sym typeface="Aileron"/>
              </a:rPr>
              <a:t>Nope!  It’s a rotten myth.   Although we don’t recommend ingestion, with excessive quanties  there could be some digestion discomfort.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EF9F9">
                <a:alpha val="100000"/>
              </a:srgbClr>
            </a:gs>
            <a:gs pos="100000">
              <a:srgbClr val="F0F7F0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8822" y="2313839"/>
            <a:ext cx="1124612" cy="1082142"/>
          </a:xfrm>
          <a:custGeom>
            <a:avLst/>
            <a:gdLst/>
            <a:ahLst/>
            <a:cxnLst/>
            <a:rect l="l" t="t" r="r" b="b"/>
            <a:pathLst>
              <a:path w="1124612" h="1082142">
                <a:moveTo>
                  <a:pt x="0" y="0"/>
                </a:moveTo>
                <a:lnTo>
                  <a:pt x="1124612" y="0"/>
                </a:lnTo>
                <a:lnTo>
                  <a:pt x="1124612" y="1082141"/>
                </a:lnTo>
                <a:lnTo>
                  <a:pt x="0" y="108214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4" b="-3226"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3" name="Freeform 3"/>
          <p:cNvSpPr/>
          <p:nvPr/>
        </p:nvSpPr>
        <p:spPr>
          <a:xfrm>
            <a:off x="267077" y="5262208"/>
            <a:ext cx="1985171" cy="2032268"/>
          </a:xfrm>
          <a:custGeom>
            <a:avLst/>
            <a:gdLst/>
            <a:ahLst/>
            <a:cxnLst/>
            <a:rect l="l" t="t" r="r" b="b"/>
            <a:pathLst>
              <a:path w="1985171" h="2032268">
                <a:moveTo>
                  <a:pt x="0" y="0"/>
                </a:moveTo>
                <a:lnTo>
                  <a:pt x="1985171" y="0"/>
                </a:lnTo>
                <a:lnTo>
                  <a:pt x="1985171" y="2032267"/>
                </a:lnTo>
                <a:lnTo>
                  <a:pt x="0" y="20322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44" t="-18164" b="-20471"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4" name="Freeform 4"/>
          <p:cNvSpPr/>
          <p:nvPr/>
        </p:nvSpPr>
        <p:spPr>
          <a:xfrm>
            <a:off x="20164" y="7446875"/>
            <a:ext cx="2525628" cy="2100293"/>
          </a:xfrm>
          <a:custGeom>
            <a:avLst/>
            <a:gdLst/>
            <a:ahLst/>
            <a:cxnLst/>
            <a:rect l="l" t="t" r="r" b="b"/>
            <a:pathLst>
              <a:path w="2525628" h="2100293">
                <a:moveTo>
                  <a:pt x="0" y="0"/>
                </a:moveTo>
                <a:lnTo>
                  <a:pt x="2525628" y="0"/>
                </a:lnTo>
                <a:lnTo>
                  <a:pt x="2525628" y="2100294"/>
                </a:lnTo>
                <a:lnTo>
                  <a:pt x="0" y="21002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3376" b="-21736"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5" name="Freeform 5"/>
          <p:cNvSpPr/>
          <p:nvPr/>
        </p:nvSpPr>
        <p:spPr>
          <a:xfrm>
            <a:off x="139144" y="3478635"/>
            <a:ext cx="2184956" cy="1895514"/>
          </a:xfrm>
          <a:custGeom>
            <a:avLst/>
            <a:gdLst/>
            <a:ahLst/>
            <a:cxnLst/>
            <a:rect l="l" t="t" r="r" b="b"/>
            <a:pathLst>
              <a:path w="2184956" h="1895514">
                <a:moveTo>
                  <a:pt x="0" y="0"/>
                </a:moveTo>
                <a:lnTo>
                  <a:pt x="2184956" y="0"/>
                </a:lnTo>
                <a:lnTo>
                  <a:pt x="2184956" y="1895514"/>
                </a:lnTo>
                <a:lnTo>
                  <a:pt x="0" y="189551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5923"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6" name="TextBox 6"/>
          <p:cNvSpPr txBox="1"/>
          <p:nvPr/>
        </p:nvSpPr>
        <p:spPr>
          <a:xfrm>
            <a:off x="1028700" y="224472"/>
            <a:ext cx="5715000" cy="40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>
                <a:solidFill>
                  <a:srgbClr val="28572D"/>
                </a:solidFill>
                <a:latin typeface="Fraunces"/>
                <a:ea typeface="Fraunces"/>
                <a:cs typeface="Fraunces"/>
                <a:sym typeface="Fraunces"/>
              </a:rPr>
              <a:t>Choose Your Size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68822" y="860589"/>
            <a:ext cx="6434755" cy="571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56"/>
              </a:lnSpc>
            </a:pPr>
            <a:r>
              <a:rPr lang="en-US" sz="1611" b="1">
                <a:solidFill>
                  <a:srgbClr val="CF222F"/>
                </a:solidFill>
                <a:latin typeface="Aileron Bold"/>
                <a:ea typeface="Aileron Bold"/>
                <a:cs typeface="Aileron Bold"/>
                <a:sym typeface="Aileron Bold"/>
              </a:rPr>
              <a:t>RED, WHITE or PINK available in all sizes (Colour shades will vary!)</a:t>
            </a:r>
          </a:p>
          <a:p>
            <a:pPr algn="ctr">
              <a:lnSpc>
                <a:spcPts val="2397"/>
              </a:lnSpc>
            </a:pPr>
            <a:r>
              <a:rPr lang="en-US" sz="1712" b="1">
                <a:solidFill>
                  <a:srgbClr val="CF222F"/>
                </a:solidFill>
                <a:latin typeface="Aileron Bold"/>
                <a:ea typeface="Aileron Bold"/>
                <a:cs typeface="Aileron Bold"/>
                <a:sym typeface="Aileron Bold"/>
              </a:rPr>
              <a:t>Beautifully packaged in decorative pot covers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324100" y="2380615"/>
            <a:ext cx="3124200" cy="291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39"/>
              </a:lnSpc>
            </a:pPr>
            <a:r>
              <a:rPr lang="en-US" sz="1799" b="1">
                <a:solidFill>
                  <a:srgbClr val="2E7D32"/>
                </a:solidFill>
                <a:latin typeface="Aileron Bold"/>
                <a:ea typeface="Aileron Bold"/>
                <a:cs typeface="Aileron Bold"/>
                <a:sym typeface="Aileron Bold"/>
              </a:rPr>
              <a:t>4.5" Poinsettia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562107" y="2891155"/>
            <a:ext cx="3124200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99"/>
              </a:lnSpc>
            </a:pPr>
            <a:r>
              <a:rPr lang="en-US" sz="1499">
                <a:solidFill>
                  <a:srgbClr val="1A1A1A"/>
                </a:solidFill>
                <a:latin typeface="Aileron"/>
                <a:ea typeface="Aileron"/>
                <a:cs typeface="Aileron"/>
                <a:sym typeface="Aileron"/>
              </a:rPr>
              <a:t>Great for small areas, tables, desks centrepieces and bathrooms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442044" y="3810000"/>
            <a:ext cx="3124200" cy="291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39"/>
              </a:lnSpc>
            </a:pPr>
            <a:r>
              <a:rPr lang="en-US" sz="1799" b="1">
                <a:solidFill>
                  <a:srgbClr val="2E7D32"/>
                </a:solidFill>
                <a:latin typeface="Aileron Bold"/>
                <a:ea typeface="Aileron Bold"/>
                <a:cs typeface="Aileron Bold"/>
                <a:sym typeface="Aileron Bold"/>
              </a:rPr>
              <a:t>6" Poinsettia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442044" y="4244340"/>
            <a:ext cx="3625969" cy="718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59"/>
              </a:lnSpc>
            </a:pPr>
            <a:r>
              <a:rPr lang="en-US" sz="1399">
                <a:solidFill>
                  <a:srgbClr val="1A1A1A"/>
                </a:solidFill>
                <a:latin typeface="Aileron"/>
                <a:ea typeface="Aileron"/>
                <a:cs typeface="Aileron"/>
                <a:sym typeface="Aileron"/>
              </a:rPr>
              <a:t>Great for tables, centrepieces,  and anywhere that needs some decor!  </a:t>
            </a:r>
          </a:p>
          <a:p>
            <a:pPr algn="ctr">
              <a:lnSpc>
                <a:spcPts val="1819"/>
              </a:lnSpc>
            </a:pPr>
            <a:r>
              <a:rPr lang="en-US" sz="1299">
                <a:solidFill>
                  <a:srgbClr val="1A1A1A"/>
                </a:solidFill>
                <a:latin typeface="Aileron"/>
                <a:ea typeface="Aileron"/>
                <a:cs typeface="Aileron"/>
                <a:sym typeface="Aileron"/>
              </a:rPr>
              <a:t>Most popular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442044" y="5960387"/>
            <a:ext cx="3124200" cy="291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39"/>
              </a:lnSpc>
            </a:pPr>
            <a:r>
              <a:rPr lang="en-US" sz="1799" b="1">
                <a:solidFill>
                  <a:srgbClr val="2E7D32"/>
                </a:solidFill>
                <a:latin typeface="Aileron Bold"/>
                <a:ea typeface="Aileron Bold"/>
                <a:cs typeface="Aileron Bold"/>
                <a:sym typeface="Aileron Bold"/>
              </a:rPr>
              <a:t>8" Poinsettia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562107" y="6394727"/>
            <a:ext cx="3124200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99"/>
              </a:lnSpc>
            </a:pPr>
            <a:r>
              <a:rPr lang="en-US" sz="1499">
                <a:solidFill>
                  <a:srgbClr val="1A1A1A"/>
                </a:solidFill>
                <a:latin typeface="Aileron"/>
                <a:ea typeface="Aileron"/>
                <a:cs typeface="Aileron"/>
                <a:sym typeface="Aileron"/>
              </a:rPr>
              <a:t>Perfect for entrances, floors or large tables. 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442044" y="7933772"/>
            <a:ext cx="3124200" cy="291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39"/>
              </a:lnSpc>
            </a:pPr>
            <a:r>
              <a:rPr lang="en-US" sz="1799" b="1">
                <a:solidFill>
                  <a:srgbClr val="2E7D32"/>
                </a:solidFill>
                <a:latin typeface="Aileron Bold"/>
                <a:ea typeface="Aileron Bold"/>
                <a:cs typeface="Aileron Bold"/>
                <a:sym typeface="Aileron Bold"/>
              </a:rPr>
              <a:t>10" Poinsettia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442044" y="8501784"/>
            <a:ext cx="3866331" cy="533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7"/>
              </a:lnSpc>
            </a:pPr>
            <a:r>
              <a:rPr lang="en-US" sz="1505">
                <a:solidFill>
                  <a:srgbClr val="1A1A1A"/>
                </a:solidFill>
                <a:latin typeface="Aileron"/>
                <a:ea typeface="Aileron"/>
                <a:cs typeface="Aileron"/>
                <a:sym typeface="Aileron"/>
              </a:rPr>
              <a:t>A great statement in larger areas, entrances, large tables and floors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94736" y="1549277"/>
            <a:ext cx="6582928" cy="5689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40"/>
              </a:lnSpc>
            </a:pPr>
            <a:r>
              <a:rPr lang="en-US" sz="1672">
                <a:solidFill>
                  <a:srgbClr val="555555"/>
                </a:solidFill>
                <a:latin typeface="Aileron"/>
                <a:ea typeface="Aileron"/>
                <a:cs typeface="Aileron"/>
                <a:sym typeface="Aileron"/>
              </a:rPr>
              <a:t>🌿 Care tip: Keep moderately moist, don’t let sit in water, keep in bright indirect light, and away from hot or cold drafts.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760683" y="176605"/>
            <a:ext cx="2251033" cy="1033070"/>
          </a:xfrm>
          <a:custGeom>
            <a:avLst/>
            <a:gdLst/>
            <a:ahLst/>
            <a:cxnLst/>
            <a:rect l="l" t="t" r="r" b="b"/>
            <a:pathLst>
              <a:path w="2251033" h="1033070">
                <a:moveTo>
                  <a:pt x="0" y="0"/>
                </a:moveTo>
                <a:lnTo>
                  <a:pt x="2251034" y="0"/>
                </a:lnTo>
                <a:lnTo>
                  <a:pt x="2251034" y="1033070"/>
                </a:lnTo>
                <a:lnTo>
                  <a:pt x="0" y="10330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368" t="-7172" r="-1368"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3" name="TextBox 3"/>
          <p:cNvSpPr txBox="1"/>
          <p:nvPr/>
        </p:nvSpPr>
        <p:spPr>
          <a:xfrm>
            <a:off x="1504950" y="1296352"/>
            <a:ext cx="4762500" cy="386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70"/>
              </a:lnSpc>
              <a:spcBef>
                <a:spcPct val="0"/>
              </a:spcBef>
            </a:pPr>
            <a:r>
              <a:rPr lang="en-US" sz="2700" u="none" strike="noStrike">
                <a:solidFill>
                  <a:srgbClr val="C6332F"/>
                </a:solidFill>
                <a:latin typeface="Alice"/>
                <a:ea typeface="Alice"/>
                <a:cs typeface="Alice"/>
                <a:sym typeface="Alice"/>
              </a:rPr>
              <a:t>Christmas 2026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504950" y="1714500"/>
            <a:ext cx="4762500" cy="342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639"/>
              </a:lnSpc>
              <a:spcBef>
                <a:spcPct val="0"/>
              </a:spcBef>
            </a:pPr>
            <a:r>
              <a:rPr lang="en-US" sz="2199" u="none" strike="noStrike">
                <a:solidFill>
                  <a:srgbClr val="28572D"/>
                </a:solidFill>
                <a:latin typeface="Alice"/>
                <a:ea typeface="Alice"/>
                <a:cs typeface="Alice"/>
                <a:sym typeface="Alice"/>
              </a:rPr>
              <a:t>Fundraising Sign-Up Sheet</a:t>
            </a:r>
          </a:p>
        </p:txBody>
      </p:sp>
      <p:sp>
        <p:nvSpPr>
          <p:cNvPr id="5" name="AutoShape 5"/>
          <p:cNvSpPr/>
          <p:nvPr/>
        </p:nvSpPr>
        <p:spPr>
          <a:xfrm>
            <a:off x="3124200" y="2162175"/>
            <a:ext cx="1524000" cy="0"/>
          </a:xfrm>
          <a:prstGeom prst="line">
            <a:avLst/>
          </a:prstGeom>
          <a:ln w="19050" cap="flat">
            <a:solidFill>
              <a:srgbClr val="2857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6" name="TextBox 6"/>
          <p:cNvSpPr txBox="1"/>
          <p:nvPr/>
        </p:nvSpPr>
        <p:spPr>
          <a:xfrm>
            <a:off x="666750" y="2381250"/>
            <a:ext cx="1905000" cy="200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559"/>
              </a:lnSpc>
              <a:spcBef>
                <a:spcPct val="0"/>
              </a:spcBef>
            </a:pPr>
            <a:r>
              <a:rPr lang="en-US" sz="1299" u="none" strike="noStrike">
                <a:solidFill>
                  <a:srgbClr val="28572D"/>
                </a:solidFill>
                <a:latin typeface="Aileron"/>
                <a:ea typeface="Aileron"/>
                <a:cs typeface="Aileron"/>
                <a:sym typeface="Aileron"/>
              </a:rPr>
              <a:t>Group Name</a:t>
            </a:r>
          </a:p>
        </p:txBody>
      </p:sp>
      <p:sp>
        <p:nvSpPr>
          <p:cNvPr id="7" name="AutoShape 7"/>
          <p:cNvSpPr/>
          <p:nvPr/>
        </p:nvSpPr>
        <p:spPr>
          <a:xfrm>
            <a:off x="666750" y="2619375"/>
            <a:ext cx="6438900" cy="0"/>
          </a:xfrm>
          <a:prstGeom prst="line">
            <a:avLst/>
          </a:prstGeom>
          <a:ln w="9525" cap="flat">
            <a:solidFill>
              <a:srgbClr val="2857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8" name="TextBox 8"/>
          <p:cNvSpPr txBox="1"/>
          <p:nvPr/>
        </p:nvSpPr>
        <p:spPr>
          <a:xfrm>
            <a:off x="666750" y="2895600"/>
            <a:ext cx="1905000" cy="200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559"/>
              </a:lnSpc>
              <a:spcBef>
                <a:spcPct val="0"/>
              </a:spcBef>
            </a:pPr>
            <a:r>
              <a:rPr lang="en-US" sz="1299" u="none" strike="noStrike">
                <a:solidFill>
                  <a:srgbClr val="28572D"/>
                </a:solidFill>
                <a:latin typeface="Aileron"/>
                <a:ea typeface="Aileron"/>
                <a:cs typeface="Aileron"/>
                <a:sym typeface="Aileron"/>
              </a:rPr>
              <a:t>Organizer Name</a:t>
            </a:r>
          </a:p>
        </p:txBody>
      </p:sp>
      <p:sp>
        <p:nvSpPr>
          <p:cNvPr id="9" name="AutoShape 9"/>
          <p:cNvSpPr/>
          <p:nvPr/>
        </p:nvSpPr>
        <p:spPr>
          <a:xfrm>
            <a:off x="666750" y="3133725"/>
            <a:ext cx="6438900" cy="0"/>
          </a:xfrm>
          <a:prstGeom prst="line">
            <a:avLst/>
          </a:prstGeom>
          <a:ln w="9525" cap="flat">
            <a:solidFill>
              <a:srgbClr val="2857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10" name="TextBox 10"/>
          <p:cNvSpPr txBox="1"/>
          <p:nvPr/>
        </p:nvSpPr>
        <p:spPr>
          <a:xfrm>
            <a:off x="666750" y="3409950"/>
            <a:ext cx="1905000" cy="200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559"/>
              </a:lnSpc>
              <a:spcBef>
                <a:spcPct val="0"/>
              </a:spcBef>
            </a:pPr>
            <a:r>
              <a:rPr lang="en-US" sz="1299" u="none" strike="noStrike">
                <a:solidFill>
                  <a:srgbClr val="28572D"/>
                </a:solidFill>
                <a:latin typeface="Aileron"/>
                <a:ea typeface="Aileron"/>
                <a:cs typeface="Aileron"/>
                <a:sym typeface="Aileron"/>
              </a:rPr>
              <a:t>Delivery Date &amp; Time</a:t>
            </a:r>
          </a:p>
        </p:txBody>
      </p:sp>
      <p:sp>
        <p:nvSpPr>
          <p:cNvPr id="11" name="AutoShape 11"/>
          <p:cNvSpPr/>
          <p:nvPr/>
        </p:nvSpPr>
        <p:spPr>
          <a:xfrm>
            <a:off x="666750" y="3648075"/>
            <a:ext cx="6438900" cy="0"/>
          </a:xfrm>
          <a:prstGeom prst="line">
            <a:avLst/>
          </a:prstGeom>
          <a:ln w="9525" cap="flat">
            <a:solidFill>
              <a:srgbClr val="2857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12" name="TextBox 12"/>
          <p:cNvSpPr txBox="1"/>
          <p:nvPr/>
        </p:nvSpPr>
        <p:spPr>
          <a:xfrm>
            <a:off x="666750" y="3924300"/>
            <a:ext cx="1905000" cy="200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559"/>
              </a:lnSpc>
              <a:spcBef>
                <a:spcPct val="0"/>
              </a:spcBef>
            </a:pPr>
            <a:r>
              <a:rPr lang="en-US" sz="1299" u="none" strike="noStrike">
                <a:solidFill>
                  <a:srgbClr val="28572D"/>
                </a:solidFill>
                <a:latin typeface="Aileron"/>
                <a:ea typeface="Aileron"/>
                <a:cs typeface="Aileron"/>
                <a:sym typeface="Aileron"/>
              </a:rPr>
              <a:t>Delivery Address</a:t>
            </a:r>
          </a:p>
        </p:txBody>
      </p:sp>
      <p:sp>
        <p:nvSpPr>
          <p:cNvPr id="13" name="AutoShape 13"/>
          <p:cNvSpPr/>
          <p:nvPr/>
        </p:nvSpPr>
        <p:spPr>
          <a:xfrm>
            <a:off x="666750" y="4162425"/>
            <a:ext cx="6438900" cy="0"/>
          </a:xfrm>
          <a:prstGeom prst="line">
            <a:avLst/>
          </a:prstGeom>
          <a:ln w="9525" cap="flat">
            <a:solidFill>
              <a:srgbClr val="2857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14" name="TextBox 14"/>
          <p:cNvSpPr txBox="1"/>
          <p:nvPr/>
        </p:nvSpPr>
        <p:spPr>
          <a:xfrm>
            <a:off x="666750" y="4438650"/>
            <a:ext cx="1905000" cy="200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559"/>
              </a:lnSpc>
              <a:spcBef>
                <a:spcPct val="0"/>
              </a:spcBef>
            </a:pPr>
            <a:r>
              <a:rPr lang="en-US" sz="1299" u="none" strike="noStrike">
                <a:solidFill>
                  <a:srgbClr val="28572D"/>
                </a:solidFill>
                <a:latin typeface="Aileron"/>
                <a:ea typeface="Aileron"/>
                <a:cs typeface="Aileron"/>
                <a:sym typeface="Aileron"/>
              </a:rPr>
              <a:t>City &amp; Postal Code</a:t>
            </a:r>
          </a:p>
        </p:txBody>
      </p:sp>
      <p:sp>
        <p:nvSpPr>
          <p:cNvPr id="15" name="AutoShape 15"/>
          <p:cNvSpPr/>
          <p:nvPr/>
        </p:nvSpPr>
        <p:spPr>
          <a:xfrm>
            <a:off x="666750" y="4676775"/>
            <a:ext cx="6438900" cy="0"/>
          </a:xfrm>
          <a:prstGeom prst="line">
            <a:avLst/>
          </a:prstGeom>
          <a:ln w="9525" cap="flat">
            <a:solidFill>
              <a:srgbClr val="2857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16" name="TextBox 16"/>
          <p:cNvSpPr txBox="1"/>
          <p:nvPr/>
        </p:nvSpPr>
        <p:spPr>
          <a:xfrm>
            <a:off x="666750" y="4962525"/>
            <a:ext cx="1905000" cy="180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492"/>
              </a:lnSpc>
              <a:spcBef>
                <a:spcPct val="0"/>
              </a:spcBef>
            </a:pPr>
            <a:r>
              <a:rPr lang="en-US" sz="1243" u="none" strike="noStrike">
                <a:solidFill>
                  <a:srgbClr val="28572D"/>
                </a:solidFill>
                <a:latin typeface="Aileron"/>
                <a:ea typeface="Aileron"/>
                <a:cs typeface="Aileron"/>
                <a:sym typeface="Aileron"/>
              </a:rPr>
              <a:t>Billing Address (if different)</a:t>
            </a:r>
          </a:p>
        </p:txBody>
      </p:sp>
      <p:sp>
        <p:nvSpPr>
          <p:cNvPr id="17" name="AutoShape 17"/>
          <p:cNvSpPr/>
          <p:nvPr/>
        </p:nvSpPr>
        <p:spPr>
          <a:xfrm>
            <a:off x="666750" y="5191125"/>
            <a:ext cx="6438900" cy="0"/>
          </a:xfrm>
          <a:prstGeom prst="line">
            <a:avLst/>
          </a:prstGeom>
          <a:ln w="9525" cap="flat">
            <a:solidFill>
              <a:srgbClr val="2857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18" name="TextBox 18"/>
          <p:cNvSpPr txBox="1"/>
          <p:nvPr/>
        </p:nvSpPr>
        <p:spPr>
          <a:xfrm>
            <a:off x="666750" y="5467350"/>
            <a:ext cx="1905000" cy="200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559"/>
              </a:lnSpc>
              <a:spcBef>
                <a:spcPct val="0"/>
              </a:spcBef>
            </a:pPr>
            <a:r>
              <a:rPr lang="en-US" sz="1299" u="none" strike="noStrike">
                <a:solidFill>
                  <a:srgbClr val="28572D"/>
                </a:solidFill>
                <a:latin typeface="Aileron"/>
                <a:ea typeface="Aileron"/>
                <a:cs typeface="Aileron"/>
                <a:sym typeface="Aileron"/>
              </a:rPr>
              <a:t>City &amp; Postal Code</a:t>
            </a:r>
          </a:p>
        </p:txBody>
      </p:sp>
      <p:sp>
        <p:nvSpPr>
          <p:cNvPr id="19" name="AutoShape 19"/>
          <p:cNvSpPr/>
          <p:nvPr/>
        </p:nvSpPr>
        <p:spPr>
          <a:xfrm>
            <a:off x="666750" y="5705475"/>
            <a:ext cx="6438900" cy="0"/>
          </a:xfrm>
          <a:prstGeom prst="line">
            <a:avLst/>
          </a:prstGeom>
          <a:ln w="9525" cap="flat">
            <a:solidFill>
              <a:srgbClr val="2857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20" name="TextBox 20"/>
          <p:cNvSpPr txBox="1"/>
          <p:nvPr/>
        </p:nvSpPr>
        <p:spPr>
          <a:xfrm>
            <a:off x="666750" y="5981700"/>
            <a:ext cx="1905000" cy="200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559"/>
              </a:lnSpc>
              <a:spcBef>
                <a:spcPct val="0"/>
              </a:spcBef>
            </a:pPr>
            <a:r>
              <a:rPr lang="en-US" sz="1299" u="none" strike="noStrike">
                <a:solidFill>
                  <a:srgbClr val="28572D"/>
                </a:solidFill>
                <a:latin typeface="Aileron"/>
                <a:ea typeface="Aileron"/>
                <a:cs typeface="Aileron"/>
                <a:sym typeface="Aileron"/>
              </a:rPr>
              <a:t>Phone Number</a:t>
            </a:r>
          </a:p>
        </p:txBody>
      </p:sp>
      <p:sp>
        <p:nvSpPr>
          <p:cNvPr id="21" name="AutoShape 21"/>
          <p:cNvSpPr/>
          <p:nvPr/>
        </p:nvSpPr>
        <p:spPr>
          <a:xfrm>
            <a:off x="666750" y="6219825"/>
            <a:ext cx="6438900" cy="0"/>
          </a:xfrm>
          <a:prstGeom prst="line">
            <a:avLst/>
          </a:prstGeom>
          <a:ln w="9525" cap="flat">
            <a:solidFill>
              <a:srgbClr val="2857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22" name="TextBox 22"/>
          <p:cNvSpPr txBox="1"/>
          <p:nvPr/>
        </p:nvSpPr>
        <p:spPr>
          <a:xfrm>
            <a:off x="666750" y="6515100"/>
            <a:ext cx="1905000" cy="200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559"/>
              </a:lnSpc>
              <a:spcBef>
                <a:spcPct val="0"/>
              </a:spcBef>
            </a:pPr>
            <a:r>
              <a:rPr lang="en-US" sz="1299">
                <a:solidFill>
                  <a:srgbClr val="28572D"/>
                </a:solidFill>
                <a:latin typeface="Aileron"/>
                <a:ea typeface="Aileron"/>
                <a:cs typeface="Aileron"/>
                <a:sym typeface="Aileron"/>
              </a:rPr>
              <a:t>Email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666750" y="7067550"/>
            <a:ext cx="6438900" cy="762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039"/>
              </a:lnSpc>
              <a:spcBef>
                <a:spcPct val="0"/>
              </a:spcBef>
            </a:pPr>
            <a:r>
              <a:rPr lang="en-US" sz="1200" u="none" strike="noStrike">
                <a:solidFill>
                  <a:srgbClr val="28572D"/>
                </a:solidFill>
                <a:latin typeface="Aileron"/>
                <a:ea typeface="Aileron"/>
                <a:cs typeface="Aileron"/>
                <a:sym typeface="Aileron"/>
              </a:rPr>
              <a:t>I __________________________, will be the contact person for the above-named organization and therefore will be responsible to having payment made by cheque, cash or e-transfer to Warren Greenhouses Ltd. within 30 Days. All late payments will receive 2% interest monthly.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666750" y="7953375"/>
            <a:ext cx="952500" cy="233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819"/>
              </a:lnSpc>
              <a:spcBef>
                <a:spcPct val="0"/>
              </a:spcBef>
            </a:pPr>
            <a:r>
              <a:rPr lang="en-US" sz="1299" u="none" strike="noStrike">
                <a:solidFill>
                  <a:srgbClr val="28572D"/>
                </a:solidFill>
                <a:latin typeface="Aileron"/>
                <a:ea typeface="Aileron"/>
                <a:cs typeface="Aileron"/>
                <a:sym typeface="Aileron"/>
              </a:rPr>
              <a:t>Signature</a:t>
            </a:r>
          </a:p>
        </p:txBody>
      </p:sp>
      <p:sp>
        <p:nvSpPr>
          <p:cNvPr id="25" name="AutoShape 25"/>
          <p:cNvSpPr/>
          <p:nvPr/>
        </p:nvSpPr>
        <p:spPr>
          <a:xfrm>
            <a:off x="666750" y="8696325"/>
            <a:ext cx="2667000" cy="0"/>
          </a:xfrm>
          <a:prstGeom prst="line">
            <a:avLst/>
          </a:prstGeom>
          <a:ln w="9525" cap="flat">
            <a:solidFill>
              <a:srgbClr val="2857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26" name="TextBox 26"/>
          <p:cNvSpPr txBox="1"/>
          <p:nvPr/>
        </p:nvSpPr>
        <p:spPr>
          <a:xfrm>
            <a:off x="4286250" y="7953375"/>
            <a:ext cx="952500" cy="233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819"/>
              </a:lnSpc>
              <a:spcBef>
                <a:spcPct val="0"/>
              </a:spcBef>
            </a:pPr>
            <a:r>
              <a:rPr lang="en-US" sz="1299" u="none" strike="noStrike">
                <a:solidFill>
                  <a:srgbClr val="28572D"/>
                </a:solidFill>
                <a:latin typeface="Aileron"/>
                <a:ea typeface="Aileron"/>
                <a:cs typeface="Aileron"/>
                <a:sym typeface="Aileron"/>
              </a:rPr>
              <a:t>Date</a:t>
            </a:r>
          </a:p>
        </p:txBody>
      </p:sp>
      <p:sp>
        <p:nvSpPr>
          <p:cNvPr id="27" name="AutoShape 27"/>
          <p:cNvSpPr/>
          <p:nvPr/>
        </p:nvSpPr>
        <p:spPr>
          <a:xfrm>
            <a:off x="4286250" y="8696325"/>
            <a:ext cx="2819400" cy="0"/>
          </a:xfrm>
          <a:prstGeom prst="line">
            <a:avLst/>
          </a:prstGeom>
          <a:ln w="9525" cap="flat">
            <a:solidFill>
              <a:srgbClr val="2857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28" name="TextBox 28"/>
          <p:cNvSpPr txBox="1"/>
          <p:nvPr/>
        </p:nvSpPr>
        <p:spPr>
          <a:xfrm>
            <a:off x="666750" y="9134475"/>
            <a:ext cx="6438900" cy="191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540"/>
              </a:lnSpc>
              <a:spcBef>
                <a:spcPct val="0"/>
              </a:spcBef>
            </a:pPr>
            <a:r>
              <a:rPr lang="en-US" sz="1100" u="none" strike="noStrike">
                <a:solidFill>
                  <a:srgbClr val="28572D"/>
                </a:solidFill>
                <a:latin typeface="Aileron"/>
                <a:ea typeface="Aileron"/>
                <a:cs typeface="Aileron"/>
                <a:sym typeface="Aileron"/>
              </a:rPr>
              <a:t>115 Strange Street, Kitchener N2G 1R4  |  519-743-3702  |  warrengreenhouses@hotmail.com</a:t>
            </a:r>
          </a:p>
        </p:txBody>
      </p:sp>
      <p:sp>
        <p:nvSpPr>
          <p:cNvPr id="29" name="AutoShape 29"/>
          <p:cNvSpPr/>
          <p:nvPr/>
        </p:nvSpPr>
        <p:spPr>
          <a:xfrm>
            <a:off x="666750" y="6757988"/>
            <a:ext cx="6438900" cy="0"/>
          </a:xfrm>
          <a:prstGeom prst="line">
            <a:avLst/>
          </a:prstGeom>
          <a:ln w="9525" cap="flat">
            <a:solidFill>
              <a:srgbClr val="2857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762250" y="190500"/>
            <a:ext cx="2251033" cy="1033070"/>
          </a:xfrm>
          <a:custGeom>
            <a:avLst/>
            <a:gdLst/>
            <a:ahLst/>
            <a:cxnLst/>
            <a:rect l="l" t="t" r="r" b="b"/>
            <a:pathLst>
              <a:path w="2251033" h="1033070">
                <a:moveTo>
                  <a:pt x="0" y="0"/>
                </a:moveTo>
                <a:lnTo>
                  <a:pt x="2251033" y="0"/>
                </a:lnTo>
                <a:lnTo>
                  <a:pt x="2251033" y="1033070"/>
                </a:lnTo>
                <a:lnTo>
                  <a:pt x="0" y="10330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368" t="-7172" r="-1368"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3" name="Freeform 3"/>
          <p:cNvSpPr/>
          <p:nvPr/>
        </p:nvSpPr>
        <p:spPr>
          <a:xfrm>
            <a:off x="1619250" y="424255"/>
            <a:ext cx="890195" cy="890195"/>
          </a:xfrm>
          <a:custGeom>
            <a:avLst/>
            <a:gdLst/>
            <a:ahLst/>
            <a:cxnLst/>
            <a:rect l="l" t="t" r="r" b="b"/>
            <a:pathLst>
              <a:path w="890195" h="890195">
                <a:moveTo>
                  <a:pt x="0" y="0"/>
                </a:moveTo>
                <a:lnTo>
                  <a:pt x="890195" y="0"/>
                </a:lnTo>
                <a:lnTo>
                  <a:pt x="890195" y="890195"/>
                </a:lnTo>
                <a:lnTo>
                  <a:pt x="0" y="89019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4" name="Freeform 4"/>
          <p:cNvSpPr/>
          <p:nvPr/>
        </p:nvSpPr>
        <p:spPr>
          <a:xfrm>
            <a:off x="5129212" y="342900"/>
            <a:ext cx="981075" cy="981075"/>
          </a:xfrm>
          <a:custGeom>
            <a:avLst/>
            <a:gdLst/>
            <a:ahLst/>
            <a:cxnLst/>
            <a:rect l="l" t="t" r="r" b="b"/>
            <a:pathLst>
              <a:path w="981075" h="981075">
                <a:moveTo>
                  <a:pt x="0" y="0"/>
                </a:moveTo>
                <a:lnTo>
                  <a:pt x="981076" y="0"/>
                </a:lnTo>
                <a:lnTo>
                  <a:pt x="981076" y="981075"/>
                </a:lnTo>
                <a:lnTo>
                  <a:pt x="0" y="9810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sp>
        <p:nvSpPr>
          <p:cNvPr id="5" name="TextBox 5"/>
          <p:cNvSpPr txBox="1"/>
          <p:nvPr/>
        </p:nvSpPr>
        <p:spPr>
          <a:xfrm>
            <a:off x="991503" y="1311593"/>
            <a:ext cx="5715000" cy="407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799">
                <a:solidFill>
                  <a:srgbClr val="28572D"/>
                </a:solidFill>
                <a:latin typeface="Alice"/>
                <a:ea typeface="Alice"/>
                <a:cs typeface="Alice"/>
                <a:sym typeface="Alice"/>
              </a:rPr>
              <a:t>Poinsettia Order Form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286250" y="1743075"/>
            <a:ext cx="476250" cy="233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819"/>
              </a:lnSpc>
              <a:spcBef>
                <a:spcPct val="0"/>
              </a:spcBef>
            </a:pPr>
            <a:r>
              <a:rPr lang="en-US" sz="1299" u="none" strike="noStrike">
                <a:solidFill>
                  <a:srgbClr val="27372B"/>
                </a:solidFill>
                <a:latin typeface="Aileron"/>
                <a:ea typeface="Aileron"/>
                <a:cs typeface="Aileron"/>
                <a:sym typeface="Aileron"/>
              </a:rPr>
              <a:t>Name:</a:t>
            </a:r>
          </a:p>
        </p:txBody>
      </p:sp>
      <p:sp>
        <p:nvSpPr>
          <p:cNvPr id="7" name="AutoShape 7"/>
          <p:cNvSpPr/>
          <p:nvPr/>
        </p:nvSpPr>
        <p:spPr>
          <a:xfrm>
            <a:off x="1524000" y="1952625"/>
            <a:ext cx="2476500" cy="0"/>
          </a:xfrm>
          <a:prstGeom prst="line">
            <a:avLst/>
          </a:prstGeom>
          <a:ln w="9525" cap="flat">
            <a:solidFill>
              <a:srgbClr val="2857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8" name="AutoShape 8"/>
          <p:cNvSpPr/>
          <p:nvPr/>
        </p:nvSpPr>
        <p:spPr>
          <a:xfrm>
            <a:off x="4762500" y="1952625"/>
            <a:ext cx="2667000" cy="0"/>
          </a:xfrm>
          <a:prstGeom prst="line">
            <a:avLst/>
          </a:prstGeom>
          <a:ln w="9525" cap="flat">
            <a:solidFill>
              <a:srgbClr val="2857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9" name="TextBox 9"/>
          <p:cNvSpPr txBox="1"/>
          <p:nvPr/>
        </p:nvSpPr>
        <p:spPr>
          <a:xfrm>
            <a:off x="504825" y="1743075"/>
            <a:ext cx="981075" cy="233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819"/>
              </a:lnSpc>
              <a:spcBef>
                <a:spcPct val="0"/>
              </a:spcBef>
            </a:pPr>
            <a:r>
              <a:rPr lang="en-US" sz="1299" u="none" strike="noStrike">
                <a:solidFill>
                  <a:srgbClr val="27372B"/>
                </a:solidFill>
                <a:latin typeface="Aileron"/>
                <a:ea typeface="Aileron"/>
                <a:cs typeface="Aileron"/>
                <a:sym typeface="Aileron"/>
              </a:rPr>
              <a:t>Team/Group: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1428750" y="2438400"/>
            <a:ext cx="4572000" cy="209550"/>
            <a:chOff x="0" y="0"/>
            <a:chExt cx="6096000" cy="2794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096000" cy="279400"/>
            </a:xfrm>
            <a:custGeom>
              <a:avLst/>
              <a:gdLst/>
              <a:ahLst/>
              <a:cxnLst/>
              <a:rect l="l" t="t" r="r" b="b"/>
              <a:pathLst>
                <a:path w="6096000" h="279400">
                  <a:moveTo>
                    <a:pt x="0" y="0"/>
                  </a:moveTo>
                  <a:lnTo>
                    <a:pt x="6096000" y="0"/>
                  </a:lnTo>
                  <a:lnTo>
                    <a:pt x="6096000" y="279400"/>
                  </a:lnTo>
                  <a:lnTo>
                    <a:pt x="0" y="279400"/>
                  </a:lnTo>
                  <a:close/>
                </a:path>
              </a:pathLst>
            </a:custGeom>
            <a:solidFill>
              <a:srgbClr val="F6F3F1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6096000" cy="317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sp>
        <p:nvSpPr>
          <p:cNvPr id="13" name="AutoShape 13"/>
          <p:cNvSpPr/>
          <p:nvPr/>
        </p:nvSpPr>
        <p:spPr>
          <a:xfrm>
            <a:off x="190500" y="2647950"/>
            <a:ext cx="7391400" cy="0"/>
          </a:xfrm>
          <a:prstGeom prst="line">
            <a:avLst/>
          </a:prstGeom>
          <a:ln w="9525" cap="flat">
            <a:solidFill>
              <a:srgbClr val="2857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14" name="AutoShape 14"/>
          <p:cNvSpPr/>
          <p:nvPr/>
        </p:nvSpPr>
        <p:spPr>
          <a:xfrm>
            <a:off x="190500" y="3181350"/>
            <a:ext cx="7391400" cy="0"/>
          </a:xfrm>
          <a:prstGeom prst="line">
            <a:avLst/>
          </a:prstGeom>
          <a:ln w="9525" cap="flat">
            <a:solidFill>
              <a:srgbClr val="2857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15" name="AutoShape 15"/>
          <p:cNvSpPr/>
          <p:nvPr/>
        </p:nvSpPr>
        <p:spPr>
          <a:xfrm>
            <a:off x="190500" y="3714750"/>
            <a:ext cx="7391400" cy="0"/>
          </a:xfrm>
          <a:prstGeom prst="line">
            <a:avLst/>
          </a:prstGeom>
          <a:ln w="9525" cap="flat">
            <a:solidFill>
              <a:srgbClr val="2857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16" name="AutoShape 16"/>
          <p:cNvSpPr/>
          <p:nvPr/>
        </p:nvSpPr>
        <p:spPr>
          <a:xfrm>
            <a:off x="190500" y="4248150"/>
            <a:ext cx="7391400" cy="0"/>
          </a:xfrm>
          <a:prstGeom prst="line">
            <a:avLst/>
          </a:prstGeom>
          <a:ln w="9525" cap="flat">
            <a:solidFill>
              <a:srgbClr val="2857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17" name="AutoShape 17"/>
          <p:cNvSpPr/>
          <p:nvPr/>
        </p:nvSpPr>
        <p:spPr>
          <a:xfrm>
            <a:off x="190500" y="4781550"/>
            <a:ext cx="7391400" cy="0"/>
          </a:xfrm>
          <a:prstGeom prst="line">
            <a:avLst/>
          </a:prstGeom>
          <a:ln w="9525" cap="flat">
            <a:solidFill>
              <a:srgbClr val="2857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18" name="AutoShape 18"/>
          <p:cNvSpPr/>
          <p:nvPr/>
        </p:nvSpPr>
        <p:spPr>
          <a:xfrm>
            <a:off x="190500" y="5314950"/>
            <a:ext cx="7391400" cy="0"/>
          </a:xfrm>
          <a:prstGeom prst="line">
            <a:avLst/>
          </a:prstGeom>
          <a:ln w="9525" cap="flat">
            <a:solidFill>
              <a:srgbClr val="2857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19" name="AutoShape 19"/>
          <p:cNvSpPr/>
          <p:nvPr/>
        </p:nvSpPr>
        <p:spPr>
          <a:xfrm>
            <a:off x="190500" y="5848350"/>
            <a:ext cx="7391400" cy="0"/>
          </a:xfrm>
          <a:prstGeom prst="line">
            <a:avLst/>
          </a:prstGeom>
          <a:ln w="9525" cap="flat">
            <a:solidFill>
              <a:srgbClr val="2857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20" name="AutoShape 20"/>
          <p:cNvSpPr/>
          <p:nvPr/>
        </p:nvSpPr>
        <p:spPr>
          <a:xfrm>
            <a:off x="190500" y="6381750"/>
            <a:ext cx="7391400" cy="0"/>
          </a:xfrm>
          <a:prstGeom prst="line">
            <a:avLst/>
          </a:prstGeom>
          <a:ln w="9525" cap="flat">
            <a:solidFill>
              <a:srgbClr val="2857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21" name="AutoShape 21"/>
          <p:cNvSpPr/>
          <p:nvPr/>
        </p:nvSpPr>
        <p:spPr>
          <a:xfrm>
            <a:off x="190500" y="6915150"/>
            <a:ext cx="7391400" cy="0"/>
          </a:xfrm>
          <a:prstGeom prst="line">
            <a:avLst/>
          </a:prstGeom>
          <a:ln w="9525" cap="flat">
            <a:solidFill>
              <a:srgbClr val="2857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22" name="AutoShape 22"/>
          <p:cNvSpPr/>
          <p:nvPr/>
        </p:nvSpPr>
        <p:spPr>
          <a:xfrm>
            <a:off x="190500" y="7448550"/>
            <a:ext cx="7391400" cy="0"/>
          </a:xfrm>
          <a:prstGeom prst="line">
            <a:avLst/>
          </a:prstGeom>
          <a:ln w="9525" cap="flat">
            <a:solidFill>
              <a:srgbClr val="2857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23" name="AutoShape 23"/>
          <p:cNvSpPr/>
          <p:nvPr/>
        </p:nvSpPr>
        <p:spPr>
          <a:xfrm>
            <a:off x="190500" y="7981950"/>
            <a:ext cx="7391400" cy="0"/>
          </a:xfrm>
          <a:prstGeom prst="line">
            <a:avLst/>
          </a:prstGeom>
          <a:ln w="9525" cap="flat">
            <a:solidFill>
              <a:srgbClr val="2857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24" name="AutoShape 24"/>
          <p:cNvSpPr/>
          <p:nvPr/>
        </p:nvSpPr>
        <p:spPr>
          <a:xfrm>
            <a:off x="190500" y="8515350"/>
            <a:ext cx="7391400" cy="0"/>
          </a:xfrm>
          <a:prstGeom prst="line">
            <a:avLst/>
          </a:prstGeom>
          <a:ln w="9525" cap="flat">
            <a:solidFill>
              <a:srgbClr val="2857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25" name="AutoShape 25"/>
          <p:cNvSpPr/>
          <p:nvPr/>
        </p:nvSpPr>
        <p:spPr>
          <a:xfrm>
            <a:off x="190500" y="9048750"/>
            <a:ext cx="7391400" cy="0"/>
          </a:xfrm>
          <a:prstGeom prst="line">
            <a:avLst/>
          </a:prstGeom>
          <a:ln w="9525" cap="flat">
            <a:solidFill>
              <a:srgbClr val="2857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26" name="AutoShape 26"/>
          <p:cNvSpPr/>
          <p:nvPr/>
        </p:nvSpPr>
        <p:spPr>
          <a:xfrm>
            <a:off x="190500" y="2190750"/>
            <a:ext cx="0" cy="6858000"/>
          </a:xfrm>
          <a:prstGeom prst="line">
            <a:avLst/>
          </a:prstGeom>
          <a:ln w="9525" cap="flat">
            <a:solidFill>
              <a:srgbClr val="2857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27" name="AutoShape 27"/>
          <p:cNvSpPr/>
          <p:nvPr/>
        </p:nvSpPr>
        <p:spPr>
          <a:xfrm>
            <a:off x="1428750" y="2190750"/>
            <a:ext cx="0" cy="6858000"/>
          </a:xfrm>
          <a:prstGeom prst="line">
            <a:avLst/>
          </a:prstGeom>
          <a:ln w="9525" cap="flat">
            <a:solidFill>
              <a:srgbClr val="2857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28" name="AutoShape 28"/>
          <p:cNvSpPr/>
          <p:nvPr/>
        </p:nvSpPr>
        <p:spPr>
          <a:xfrm>
            <a:off x="1809750" y="2190750"/>
            <a:ext cx="0" cy="6858000"/>
          </a:xfrm>
          <a:prstGeom prst="line">
            <a:avLst/>
          </a:prstGeom>
          <a:ln w="9525" cap="flat">
            <a:solidFill>
              <a:srgbClr val="2857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29" name="AutoShape 29"/>
          <p:cNvSpPr/>
          <p:nvPr/>
        </p:nvSpPr>
        <p:spPr>
          <a:xfrm>
            <a:off x="2190750" y="2190750"/>
            <a:ext cx="0" cy="6858000"/>
          </a:xfrm>
          <a:prstGeom prst="line">
            <a:avLst/>
          </a:prstGeom>
          <a:ln w="9525" cap="flat">
            <a:solidFill>
              <a:srgbClr val="2857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30" name="AutoShape 30"/>
          <p:cNvSpPr/>
          <p:nvPr/>
        </p:nvSpPr>
        <p:spPr>
          <a:xfrm>
            <a:off x="2571750" y="2190750"/>
            <a:ext cx="0" cy="6858000"/>
          </a:xfrm>
          <a:prstGeom prst="line">
            <a:avLst/>
          </a:prstGeom>
          <a:ln w="9525" cap="flat">
            <a:solidFill>
              <a:srgbClr val="2857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31" name="AutoShape 31"/>
          <p:cNvSpPr/>
          <p:nvPr/>
        </p:nvSpPr>
        <p:spPr>
          <a:xfrm>
            <a:off x="2952750" y="2190750"/>
            <a:ext cx="0" cy="6858000"/>
          </a:xfrm>
          <a:prstGeom prst="line">
            <a:avLst/>
          </a:prstGeom>
          <a:ln w="9525" cap="flat">
            <a:solidFill>
              <a:srgbClr val="2857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32" name="AutoShape 32"/>
          <p:cNvSpPr/>
          <p:nvPr/>
        </p:nvSpPr>
        <p:spPr>
          <a:xfrm>
            <a:off x="3333750" y="2190750"/>
            <a:ext cx="0" cy="6858000"/>
          </a:xfrm>
          <a:prstGeom prst="line">
            <a:avLst/>
          </a:prstGeom>
          <a:ln w="9525" cap="flat">
            <a:solidFill>
              <a:srgbClr val="2857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33" name="AutoShape 33"/>
          <p:cNvSpPr/>
          <p:nvPr/>
        </p:nvSpPr>
        <p:spPr>
          <a:xfrm>
            <a:off x="3714750" y="2190750"/>
            <a:ext cx="0" cy="6858000"/>
          </a:xfrm>
          <a:prstGeom prst="line">
            <a:avLst/>
          </a:prstGeom>
          <a:ln w="9525" cap="flat">
            <a:solidFill>
              <a:srgbClr val="2857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34" name="AutoShape 34"/>
          <p:cNvSpPr/>
          <p:nvPr/>
        </p:nvSpPr>
        <p:spPr>
          <a:xfrm>
            <a:off x="4095750" y="2190750"/>
            <a:ext cx="0" cy="6858000"/>
          </a:xfrm>
          <a:prstGeom prst="line">
            <a:avLst/>
          </a:prstGeom>
          <a:ln w="9525" cap="flat">
            <a:solidFill>
              <a:srgbClr val="2857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35" name="AutoShape 35"/>
          <p:cNvSpPr/>
          <p:nvPr/>
        </p:nvSpPr>
        <p:spPr>
          <a:xfrm>
            <a:off x="4476750" y="2190750"/>
            <a:ext cx="0" cy="6858000"/>
          </a:xfrm>
          <a:prstGeom prst="line">
            <a:avLst/>
          </a:prstGeom>
          <a:ln w="9525" cap="flat">
            <a:solidFill>
              <a:srgbClr val="2857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36" name="AutoShape 36"/>
          <p:cNvSpPr/>
          <p:nvPr/>
        </p:nvSpPr>
        <p:spPr>
          <a:xfrm>
            <a:off x="4857750" y="2190750"/>
            <a:ext cx="0" cy="6858000"/>
          </a:xfrm>
          <a:prstGeom prst="line">
            <a:avLst/>
          </a:prstGeom>
          <a:ln w="9525" cap="flat">
            <a:solidFill>
              <a:srgbClr val="2857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37" name="AutoShape 37"/>
          <p:cNvSpPr/>
          <p:nvPr/>
        </p:nvSpPr>
        <p:spPr>
          <a:xfrm>
            <a:off x="5238750" y="2190750"/>
            <a:ext cx="0" cy="6858000"/>
          </a:xfrm>
          <a:prstGeom prst="line">
            <a:avLst/>
          </a:prstGeom>
          <a:ln w="9525" cap="flat">
            <a:solidFill>
              <a:srgbClr val="2857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38" name="AutoShape 38"/>
          <p:cNvSpPr/>
          <p:nvPr/>
        </p:nvSpPr>
        <p:spPr>
          <a:xfrm>
            <a:off x="5619750" y="2190750"/>
            <a:ext cx="0" cy="6858000"/>
          </a:xfrm>
          <a:prstGeom prst="line">
            <a:avLst/>
          </a:prstGeom>
          <a:ln w="9525" cap="flat">
            <a:solidFill>
              <a:srgbClr val="2857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39" name="AutoShape 39"/>
          <p:cNvSpPr/>
          <p:nvPr/>
        </p:nvSpPr>
        <p:spPr>
          <a:xfrm>
            <a:off x="6000750" y="2190750"/>
            <a:ext cx="0" cy="6858000"/>
          </a:xfrm>
          <a:prstGeom prst="line">
            <a:avLst/>
          </a:prstGeom>
          <a:ln w="9525" cap="flat">
            <a:solidFill>
              <a:srgbClr val="2857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40" name="AutoShape 40"/>
          <p:cNvSpPr/>
          <p:nvPr/>
        </p:nvSpPr>
        <p:spPr>
          <a:xfrm>
            <a:off x="6000750" y="2190750"/>
            <a:ext cx="0" cy="6858000"/>
          </a:xfrm>
          <a:prstGeom prst="line">
            <a:avLst/>
          </a:prstGeom>
          <a:ln w="9525" cap="flat">
            <a:solidFill>
              <a:srgbClr val="2857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41" name="AutoShape 41"/>
          <p:cNvSpPr/>
          <p:nvPr/>
        </p:nvSpPr>
        <p:spPr>
          <a:xfrm>
            <a:off x="6762750" y="2190750"/>
            <a:ext cx="0" cy="6858000"/>
          </a:xfrm>
          <a:prstGeom prst="line">
            <a:avLst/>
          </a:prstGeom>
          <a:ln w="9525" cap="flat">
            <a:solidFill>
              <a:srgbClr val="2857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42" name="AutoShape 42"/>
          <p:cNvSpPr/>
          <p:nvPr/>
        </p:nvSpPr>
        <p:spPr>
          <a:xfrm>
            <a:off x="7581900" y="2190750"/>
            <a:ext cx="0" cy="6858000"/>
          </a:xfrm>
          <a:prstGeom prst="line">
            <a:avLst/>
          </a:prstGeom>
          <a:ln w="9525" cap="flat">
            <a:solidFill>
              <a:srgbClr val="2857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43" name="TextBox 43"/>
          <p:cNvSpPr txBox="1"/>
          <p:nvPr/>
        </p:nvSpPr>
        <p:spPr>
          <a:xfrm>
            <a:off x="190500" y="9115425"/>
            <a:ext cx="3810000" cy="191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40"/>
              </a:lnSpc>
            </a:pPr>
            <a:r>
              <a:rPr lang="en-US" sz="1100">
                <a:solidFill>
                  <a:srgbClr val="555555"/>
                </a:solidFill>
                <a:latin typeface="Aileron"/>
                <a:ea typeface="Aileron"/>
                <a:cs typeface="Aileron"/>
                <a:sym typeface="Aileron"/>
              </a:rPr>
              <a:t>R = Red  |  W = White  |  P = Pink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90500" y="9324975"/>
            <a:ext cx="5715000" cy="207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lang="en-US" sz="1200">
                <a:solidFill>
                  <a:srgbClr val="27372B"/>
                </a:solidFill>
                <a:latin typeface="Aileron"/>
                <a:ea typeface="Aileron"/>
                <a:cs typeface="Aileron"/>
                <a:sym typeface="Aileron"/>
              </a:rPr>
              <a:t>Cost:   4.5" $______    6" $______    8" $______    10" $______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552450" y="9753600"/>
            <a:ext cx="6667500" cy="165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"/>
              </a:lnSpc>
            </a:pPr>
            <a:r>
              <a:rPr lang="en-US" sz="999">
                <a:solidFill>
                  <a:srgbClr val="28572D"/>
                </a:solidFill>
                <a:latin typeface="Aileron"/>
                <a:ea typeface="Aileron"/>
                <a:cs typeface="Aileron"/>
                <a:sym typeface="Aileron"/>
              </a:rPr>
              <a:t>Warren Greenhouses Ltd.  |  115 Strange Street, Kitchener  |  519-743-3702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428750" y="2457450"/>
            <a:ext cx="381000" cy="148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60"/>
              </a:lnSpc>
            </a:pPr>
            <a:r>
              <a:rPr lang="en-US" sz="900">
                <a:solidFill>
                  <a:srgbClr val="28572D"/>
                </a:solidFill>
                <a:latin typeface="Aileron"/>
                <a:ea typeface="Aileron"/>
                <a:cs typeface="Aileron"/>
                <a:sym typeface="Aileron"/>
              </a:rPr>
              <a:t>R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809750" y="2457450"/>
            <a:ext cx="381000" cy="148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60"/>
              </a:lnSpc>
            </a:pPr>
            <a:r>
              <a:rPr lang="en-US" sz="900">
                <a:solidFill>
                  <a:srgbClr val="28572D"/>
                </a:solidFill>
                <a:latin typeface="Aileron"/>
                <a:ea typeface="Aileron"/>
                <a:cs typeface="Aileron"/>
                <a:sym typeface="Aileron"/>
              </a:rPr>
              <a:t>W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2190750" y="2457450"/>
            <a:ext cx="381000" cy="148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60"/>
              </a:lnSpc>
            </a:pPr>
            <a:r>
              <a:rPr lang="en-US" sz="900">
                <a:solidFill>
                  <a:srgbClr val="28572D"/>
                </a:solidFill>
                <a:latin typeface="Aileron"/>
                <a:ea typeface="Aileron"/>
                <a:cs typeface="Aileron"/>
                <a:sym typeface="Aileron"/>
              </a:rPr>
              <a:t>P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2571750" y="2457450"/>
            <a:ext cx="381000" cy="148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60"/>
              </a:lnSpc>
            </a:pPr>
            <a:r>
              <a:rPr lang="en-US" sz="900">
                <a:solidFill>
                  <a:srgbClr val="28572D"/>
                </a:solidFill>
                <a:latin typeface="Aileron"/>
                <a:ea typeface="Aileron"/>
                <a:cs typeface="Aileron"/>
                <a:sym typeface="Aileron"/>
              </a:rPr>
              <a:t>R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2952750" y="2457450"/>
            <a:ext cx="381000" cy="148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60"/>
              </a:lnSpc>
            </a:pPr>
            <a:r>
              <a:rPr lang="en-US" sz="900">
                <a:solidFill>
                  <a:srgbClr val="28572D"/>
                </a:solidFill>
                <a:latin typeface="Aileron"/>
                <a:ea typeface="Aileron"/>
                <a:cs typeface="Aileron"/>
                <a:sym typeface="Aileron"/>
              </a:rPr>
              <a:t>W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3333750" y="2457450"/>
            <a:ext cx="381000" cy="148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60"/>
              </a:lnSpc>
            </a:pPr>
            <a:r>
              <a:rPr lang="en-US" sz="900">
                <a:solidFill>
                  <a:srgbClr val="28572D"/>
                </a:solidFill>
                <a:latin typeface="Aileron"/>
                <a:ea typeface="Aileron"/>
                <a:cs typeface="Aileron"/>
                <a:sym typeface="Aileron"/>
              </a:rPr>
              <a:t>P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3714750" y="2457450"/>
            <a:ext cx="381000" cy="148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60"/>
              </a:lnSpc>
            </a:pPr>
            <a:r>
              <a:rPr lang="en-US" sz="900">
                <a:solidFill>
                  <a:srgbClr val="28572D"/>
                </a:solidFill>
                <a:latin typeface="Aileron"/>
                <a:ea typeface="Aileron"/>
                <a:cs typeface="Aileron"/>
                <a:sym typeface="Aileron"/>
              </a:rPr>
              <a:t>R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4095750" y="2457450"/>
            <a:ext cx="381000" cy="148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60"/>
              </a:lnSpc>
            </a:pPr>
            <a:r>
              <a:rPr lang="en-US" sz="900">
                <a:solidFill>
                  <a:srgbClr val="28572D"/>
                </a:solidFill>
                <a:latin typeface="Aileron"/>
                <a:ea typeface="Aileron"/>
                <a:cs typeface="Aileron"/>
                <a:sym typeface="Aileron"/>
              </a:rPr>
              <a:t>W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4476750" y="2457450"/>
            <a:ext cx="381000" cy="148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60"/>
              </a:lnSpc>
            </a:pPr>
            <a:r>
              <a:rPr lang="en-US" sz="900">
                <a:solidFill>
                  <a:srgbClr val="28572D"/>
                </a:solidFill>
                <a:latin typeface="Aileron"/>
                <a:ea typeface="Aileron"/>
                <a:cs typeface="Aileron"/>
                <a:sym typeface="Aileron"/>
              </a:rPr>
              <a:t>P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4857750" y="2457450"/>
            <a:ext cx="381000" cy="148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60"/>
              </a:lnSpc>
            </a:pPr>
            <a:r>
              <a:rPr lang="en-US" sz="900">
                <a:solidFill>
                  <a:srgbClr val="28572D"/>
                </a:solidFill>
                <a:latin typeface="Aileron"/>
                <a:ea typeface="Aileron"/>
                <a:cs typeface="Aileron"/>
                <a:sym typeface="Aileron"/>
              </a:rPr>
              <a:t>R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5238750" y="2457450"/>
            <a:ext cx="381000" cy="148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60"/>
              </a:lnSpc>
            </a:pPr>
            <a:r>
              <a:rPr lang="en-US" sz="900">
                <a:solidFill>
                  <a:srgbClr val="28572D"/>
                </a:solidFill>
                <a:latin typeface="Aileron"/>
                <a:ea typeface="Aileron"/>
                <a:cs typeface="Aileron"/>
                <a:sym typeface="Aileron"/>
              </a:rPr>
              <a:t>W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5619750" y="2457450"/>
            <a:ext cx="381000" cy="148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60"/>
              </a:lnSpc>
            </a:pPr>
            <a:r>
              <a:rPr lang="en-US" sz="900">
                <a:solidFill>
                  <a:srgbClr val="28572D"/>
                </a:solidFill>
                <a:latin typeface="Aileron"/>
                <a:ea typeface="Aileron"/>
                <a:cs typeface="Aileron"/>
                <a:sym typeface="Aileron"/>
              </a:rPr>
              <a:t>P</a:t>
            </a:r>
          </a:p>
        </p:txBody>
      </p:sp>
      <p:sp>
        <p:nvSpPr>
          <p:cNvPr id="58" name="AutoShape 58"/>
          <p:cNvSpPr/>
          <p:nvPr/>
        </p:nvSpPr>
        <p:spPr>
          <a:xfrm>
            <a:off x="1428750" y="2190750"/>
            <a:ext cx="0" cy="6858000"/>
          </a:xfrm>
          <a:prstGeom prst="line">
            <a:avLst/>
          </a:prstGeom>
          <a:ln w="19050" cap="flat">
            <a:solidFill>
              <a:srgbClr val="27372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59" name="AutoShape 59"/>
          <p:cNvSpPr/>
          <p:nvPr/>
        </p:nvSpPr>
        <p:spPr>
          <a:xfrm>
            <a:off x="2571750" y="2190750"/>
            <a:ext cx="0" cy="6858000"/>
          </a:xfrm>
          <a:prstGeom prst="line">
            <a:avLst/>
          </a:prstGeom>
          <a:ln w="19050" cap="flat">
            <a:solidFill>
              <a:srgbClr val="27372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60" name="AutoShape 60"/>
          <p:cNvSpPr/>
          <p:nvPr/>
        </p:nvSpPr>
        <p:spPr>
          <a:xfrm>
            <a:off x="3714750" y="2190750"/>
            <a:ext cx="0" cy="6858000"/>
          </a:xfrm>
          <a:prstGeom prst="line">
            <a:avLst/>
          </a:prstGeom>
          <a:ln w="19050" cap="flat">
            <a:solidFill>
              <a:srgbClr val="27372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61" name="AutoShape 61"/>
          <p:cNvSpPr/>
          <p:nvPr/>
        </p:nvSpPr>
        <p:spPr>
          <a:xfrm>
            <a:off x="4857750" y="2190750"/>
            <a:ext cx="0" cy="6858000"/>
          </a:xfrm>
          <a:prstGeom prst="line">
            <a:avLst/>
          </a:prstGeom>
          <a:ln w="19050" cap="flat">
            <a:solidFill>
              <a:srgbClr val="27372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62" name="AutoShape 62"/>
          <p:cNvSpPr/>
          <p:nvPr/>
        </p:nvSpPr>
        <p:spPr>
          <a:xfrm>
            <a:off x="6000750" y="2190750"/>
            <a:ext cx="0" cy="6858000"/>
          </a:xfrm>
          <a:prstGeom prst="line">
            <a:avLst/>
          </a:prstGeom>
          <a:ln w="19050" cap="flat">
            <a:solidFill>
              <a:srgbClr val="27372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63" name="AutoShape 63"/>
          <p:cNvSpPr/>
          <p:nvPr/>
        </p:nvSpPr>
        <p:spPr>
          <a:xfrm>
            <a:off x="6762750" y="2190750"/>
            <a:ext cx="0" cy="6858000"/>
          </a:xfrm>
          <a:prstGeom prst="line">
            <a:avLst/>
          </a:prstGeom>
          <a:ln w="19050" cap="flat">
            <a:solidFill>
              <a:srgbClr val="27372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grpSp>
        <p:nvGrpSpPr>
          <p:cNvPr id="64" name="Group 64"/>
          <p:cNvGrpSpPr/>
          <p:nvPr/>
        </p:nvGrpSpPr>
        <p:grpSpPr>
          <a:xfrm>
            <a:off x="190500" y="2190750"/>
            <a:ext cx="1238250" cy="247650"/>
            <a:chOff x="0" y="0"/>
            <a:chExt cx="1651000" cy="330200"/>
          </a:xfrm>
        </p:grpSpPr>
        <p:sp>
          <p:nvSpPr>
            <p:cNvPr id="65" name="Freeform 65"/>
            <p:cNvSpPr/>
            <p:nvPr/>
          </p:nvSpPr>
          <p:spPr>
            <a:xfrm>
              <a:off x="0" y="0"/>
              <a:ext cx="1651000" cy="330200"/>
            </a:xfrm>
            <a:custGeom>
              <a:avLst/>
              <a:gdLst/>
              <a:ahLst/>
              <a:cxnLst/>
              <a:rect l="l" t="t" r="r" b="b"/>
              <a:pathLst>
                <a:path w="1651000" h="330200">
                  <a:moveTo>
                    <a:pt x="0" y="0"/>
                  </a:moveTo>
                  <a:lnTo>
                    <a:pt x="1651000" y="0"/>
                  </a:lnTo>
                  <a:lnTo>
                    <a:pt x="1651000" y="330200"/>
                  </a:lnTo>
                  <a:lnTo>
                    <a:pt x="0" y="330200"/>
                  </a:lnTo>
                  <a:close/>
                </a:path>
              </a:pathLst>
            </a:custGeom>
            <a:solidFill>
              <a:srgbClr val="5A9E5F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66" name="TextBox 66"/>
            <p:cNvSpPr txBox="1"/>
            <p:nvPr/>
          </p:nvSpPr>
          <p:spPr>
            <a:xfrm>
              <a:off x="0" y="-38100"/>
              <a:ext cx="1651000" cy="368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67" name="Group 67"/>
          <p:cNvGrpSpPr/>
          <p:nvPr/>
        </p:nvGrpSpPr>
        <p:grpSpPr>
          <a:xfrm>
            <a:off x="1428750" y="2190750"/>
            <a:ext cx="1143000" cy="247650"/>
            <a:chOff x="0" y="0"/>
            <a:chExt cx="1524000" cy="330200"/>
          </a:xfrm>
        </p:grpSpPr>
        <p:sp>
          <p:nvSpPr>
            <p:cNvPr id="68" name="Freeform 68"/>
            <p:cNvSpPr/>
            <p:nvPr/>
          </p:nvSpPr>
          <p:spPr>
            <a:xfrm>
              <a:off x="0" y="0"/>
              <a:ext cx="1524000" cy="330200"/>
            </a:xfrm>
            <a:custGeom>
              <a:avLst/>
              <a:gdLst/>
              <a:ahLst/>
              <a:cxnLst/>
              <a:rect l="l" t="t" r="r" b="b"/>
              <a:pathLst>
                <a:path w="1524000" h="330200">
                  <a:moveTo>
                    <a:pt x="0" y="0"/>
                  </a:moveTo>
                  <a:lnTo>
                    <a:pt x="1524000" y="0"/>
                  </a:lnTo>
                  <a:lnTo>
                    <a:pt x="1524000" y="330200"/>
                  </a:lnTo>
                  <a:lnTo>
                    <a:pt x="0" y="330200"/>
                  </a:lnTo>
                  <a:close/>
                </a:path>
              </a:pathLst>
            </a:custGeom>
            <a:solidFill>
              <a:srgbClr val="C6332F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69" name="TextBox 69"/>
            <p:cNvSpPr txBox="1"/>
            <p:nvPr/>
          </p:nvSpPr>
          <p:spPr>
            <a:xfrm>
              <a:off x="0" y="-38100"/>
              <a:ext cx="1524000" cy="368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70" name="Group 70"/>
          <p:cNvGrpSpPr/>
          <p:nvPr/>
        </p:nvGrpSpPr>
        <p:grpSpPr>
          <a:xfrm>
            <a:off x="2571750" y="2190750"/>
            <a:ext cx="1143000" cy="247650"/>
            <a:chOff x="0" y="0"/>
            <a:chExt cx="1524000" cy="330200"/>
          </a:xfrm>
        </p:grpSpPr>
        <p:sp>
          <p:nvSpPr>
            <p:cNvPr id="71" name="Freeform 71"/>
            <p:cNvSpPr/>
            <p:nvPr/>
          </p:nvSpPr>
          <p:spPr>
            <a:xfrm>
              <a:off x="0" y="0"/>
              <a:ext cx="1524000" cy="330200"/>
            </a:xfrm>
            <a:custGeom>
              <a:avLst/>
              <a:gdLst/>
              <a:ahLst/>
              <a:cxnLst/>
              <a:rect l="l" t="t" r="r" b="b"/>
              <a:pathLst>
                <a:path w="1524000" h="330200">
                  <a:moveTo>
                    <a:pt x="0" y="0"/>
                  </a:moveTo>
                  <a:lnTo>
                    <a:pt x="1524000" y="0"/>
                  </a:lnTo>
                  <a:lnTo>
                    <a:pt x="1524000" y="330200"/>
                  </a:lnTo>
                  <a:lnTo>
                    <a:pt x="0" y="330200"/>
                  </a:lnTo>
                  <a:close/>
                </a:path>
              </a:pathLst>
            </a:custGeom>
            <a:solidFill>
              <a:srgbClr val="5A9E5F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72" name="TextBox 72"/>
            <p:cNvSpPr txBox="1"/>
            <p:nvPr/>
          </p:nvSpPr>
          <p:spPr>
            <a:xfrm>
              <a:off x="0" y="-38100"/>
              <a:ext cx="1524000" cy="368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73" name="Group 73"/>
          <p:cNvGrpSpPr/>
          <p:nvPr/>
        </p:nvGrpSpPr>
        <p:grpSpPr>
          <a:xfrm>
            <a:off x="3714750" y="2190750"/>
            <a:ext cx="1143000" cy="247650"/>
            <a:chOff x="0" y="0"/>
            <a:chExt cx="1524000" cy="330200"/>
          </a:xfrm>
        </p:grpSpPr>
        <p:sp>
          <p:nvSpPr>
            <p:cNvPr id="74" name="Freeform 74"/>
            <p:cNvSpPr/>
            <p:nvPr/>
          </p:nvSpPr>
          <p:spPr>
            <a:xfrm>
              <a:off x="0" y="0"/>
              <a:ext cx="1524000" cy="330200"/>
            </a:xfrm>
            <a:custGeom>
              <a:avLst/>
              <a:gdLst/>
              <a:ahLst/>
              <a:cxnLst/>
              <a:rect l="l" t="t" r="r" b="b"/>
              <a:pathLst>
                <a:path w="1524000" h="330200">
                  <a:moveTo>
                    <a:pt x="0" y="0"/>
                  </a:moveTo>
                  <a:lnTo>
                    <a:pt x="1524000" y="0"/>
                  </a:lnTo>
                  <a:lnTo>
                    <a:pt x="1524000" y="330200"/>
                  </a:lnTo>
                  <a:lnTo>
                    <a:pt x="0" y="330200"/>
                  </a:lnTo>
                  <a:close/>
                </a:path>
              </a:pathLst>
            </a:custGeom>
            <a:solidFill>
              <a:srgbClr val="C6332F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75" name="TextBox 75"/>
            <p:cNvSpPr txBox="1"/>
            <p:nvPr/>
          </p:nvSpPr>
          <p:spPr>
            <a:xfrm>
              <a:off x="0" y="-38100"/>
              <a:ext cx="1524000" cy="368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76" name="Group 76"/>
          <p:cNvGrpSpPr/>
          <p:nvPr/>
        </p:nvGrpSpPr>
        <p:grpSpPr>
          <a:xfrm>
            <a:off x="4857750" y="2190750"/>
            <a:ext cx="1143000" cy="247650"/>
            <a:chOff x="0" y="0"/>
            <a:chExt cx="1524000" cy="330200"/>
          </a:xfrm>
        </p:grpSpPr>
        <p:sp>
          <p:nvSpPr>
            <p:cNvPr id="77" name="Freeform 77"/>
            <p:cNvSpPr/>
            <p:nvPr/>
          </p:nvSpPr>
          <p:spPr>
            <a:xfrm>
              <a:off x="0" y="0"/>
              <a:ext cx="1524000" cy="330200"/>
            </a:xfrm>
            <a:custGeom>
              <a:avLst/>
              <a:gdLst/>
              <a:ahLst/>
              <a:cxnLst/>
              <a:rect l="l" t="t" r="r" b="b"/>
              <a:pathLst>
                <a:path w="1524000" h="330200">
                  <a:moveTo>
                    <a:pt x="0" y="0"/>
                  </a:moveTo>
                  <a:lnTo>
                    <a:pt x="1524000" y="0"/>
                  </a:lnTo>
                  <a:lnTo>
                    <a:pt x="1524000" y="330200"/>
                  </a:lnTo>
                  <a:lnTo>
                    <a:pt x="0" y="330200"/>
                  </a:lnTo>
                  <a:close/>
                </a:path>
              </a:pathLst>
            </a:custGeom>
            <a:solidFill>
              <a:srgbClr val="5A9E5F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78" name="TextBox 78"/>
            <p:cNvSpPr txBox="1"/>
            <p:nvPr/>
          </p:nvSpPr>
          <p:spPr>
            <a:xfrm>
              <a:off x="0" y="-38100"/>
              <a:ext cx="1524000" cy="368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79" name="Group 79"/>
          <p:cNvGrpSpPr/>
          <p:nvPr/>
        </p:nvGrpSpPr>
        <p:grpSpPr>
          <a:xfrm>
            <a:off x="6000750" y="2190750"/>
            <a:ext cx="762000" cy="247650"/>
            <a:chOff x="0" y="0"/>
            <a:chExt cx="1016000" cy="330200"/>
          </a:xfrm>
        </p:grpSpPr>
        <p:sp>
          <p:nvSpPr>
            <p:cNvPr id="80" name="Freeform 80"/>
            <p:cNvSpPr/>
            <p:nvPr/>
          </p:nvSpPr>
          <p:spPr>
            <a:xfrm>
              <a:off x="0" y="0"/>
              <a:ext cx="1016000" cy="330200"/>
            </a:xfrm>
            <a:custGeom>
              <a:avLst/>
              <a:gdLst/>
              <a:ahLst/>
              <a:cxnLst/>
              <a:rect l="l" t="t" r="r" b="b"/>
              <a:pathLst>
                <a:path w="1016000" h="330200">
                  <a:moveTo>
                    <a:pt x="0" y="0"/>
                  </a:moveTo>
                  <a:lnTo>
                    <a:pt x="1016000" y="0"/>
                  </a:lnTo>
                  <a:lnTo>
                    <a:pt x="1016000" y="330200"/>
                  </a:lnTo>
                  <a:lnTo>
                    <a:pt x="0" y="330200"/>
                  </a:lnTo>
                  <a:close/>
                </a:path>
              </a:pathLst>
            </a:custGeom>
            <a:solidFill>
              <a:srgbClr val="A8D5AB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81" name="TextBox 81"/>
            <p:cNvSpPr txBox="1"/>
            <p:nvPr/>
          </p:nvSpPr>
          <p:spPr>
            <a:xfrm>
              <a:off x="0" y="-38100"/>
              <a:ext cx="1016000" cy="368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82" name="Group 82"/>
          <p:cNvGrpSpPr/>
          <p:nvPr/>
        </p:nvGrpSpPr>
        <p:grpSpPr>
          <a:xfrm>
            <a:off x="6762750" y="2190750"/>
            <a:ext cx="819150" cy="247650"/>
            <a:chOff x="0" y="0"/>
            <a:chExt cx="1092200" cy="330200"/>
          </a:xfrm>
        </p:grpSpPr>
        <p:sp>
          <p:nvSpPr>
            <p:cNvPr id="83" name="Freeform 83"/>
            <p:cNvSpPr/>
            <p:nvPr/>
          </p:nvSpPr>
          <p:spPr>
            <a:xfrm>
              <a:off x="0" y="0"/>
              <a:ext cx="1092200" cy="330200"/>
            </a:xfrm>
            <a:custGeom>
              <a:avLst/>
              <a:gdLst/>
              <a:ahLst/>
              <a:cxnLst/>
              <a:rect l="l" t="t" r="r" b="b"/>
              <a:pathLst>
                <a:path w="1092200" h="330200">
                  <a:moveTo>
                    <a:pt x="0" y="0"/>
                  </a:moveTo>
                  <a:lnTo>
                    <a:pt x="1092200" y="0"/>
                  </a:lnTo>
                  <a:lnTo>
                    <a:pt x="1092200" y="330200"/>
                  </a:lnTo>
                  <a:lnTo>
                    <a:pt x="0" y="330200"/>
                  </a:lnTo>
                  <a:close/>
                </a:path>
              </a:pathLst>
            </a:custGeom>
            <a:solidFill>
              <a:srgbClr val="A8D5AB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84" name="TextBox 84"/>
            <p:cNvSpPr txBox="1"/>
            <p:nvPr/>
          </p:nvSpPr>
          <p:spPr>
            <a:xfrm>
              <a:off x="0" y="-38100"/>
              <a:ext cx="1092200" cy="368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sp>
        <p:nvSpPr>
          <p:cNvPr id="85" name="TextBox 85"/>
          <p:cNvSpPr txBox="1"/>
          <p:nvPr/>
        </p:nvSpPr>
        <p:spPr>
          <a:xfrm>
            <a:off x="190500" y="2219325"/>
            <a:ext cx="1238250" cy="165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99"/>
              </a:lnSpc>
              <a:spcBef>
                <a:spcPct val="0"/>
              </a:spcBef>
            </a:pPr>
            <a:r>
              <a:rPr lang="en-US" sz="999" b="1" u="none" strike="noStrike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NAME</a:t>
            </a:r>
          </a:p>
        </p:txBody>
      </p:sp>
      <p:sp>
        <p:nvSpPr>
          <p:cNvPr id="86" name="TextBox 86"/>
          <p:cNvSpPr txBox="1"/>
          <p:nvPr/>
        </p:nvSpPr>
        <p:spPr>
          <a:xfrm>
            <a:off x="1428750" y="2219325"/>
            <a:ext cx="1143000" cy="165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99"/>
              </a:lnSpc>
              <a:spcBef>
                <a:spcPct val="0"/>
              </a:spcBef>
            </a:pPr>
            <a:r>
              <a:rPr lang="en-US" sz="999" b="1" u="none" strike="noStrike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4.5"</a:t>
            </a:r>
          </a:p>
        </p:txBody>
      </p:sp>
      <p:sp>
        <p:nvSpPr>
          <p:cNvPr id="87" name="TextBox 87"/>
          <p:cNvSpPr txBox="1"/>
          <p:nvPr/>
        </p:nvSpPr>
        <p:spPr>
          <a:xfrm>
            <a:off x="2571750" y="2219325"/>
            <a:ext cx="1143000" cy="165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99"/>
              </a:lnSpc>
              <a:spcBef>
                <a:spcPct val="0"/>
              </a:spcBef>
            </a:pPr>
            <a:r>
              <a:rPr lang="en-US" sz="999" b="1" u="none" strike="noStrike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6"</a:t>
            </a:r>
          </a:p>
        </p:txBody>
      </p:sp>
      <p:sp>
        <p:nvSpPr>
          <p:cNvPr id="88" name="TextBox 88"/>
          <p:cNvSpPr txBox="1"/>
          <p:nvPr/>
        </p:nvSpPr>
        <p:spPr>
          <a:xfrm>
            <a:off x="3714750" y="2219325"/>
            <a:ext cx="1143000" cy="165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99"/>
              </a:lnSpc>
              <a:spcBef>
                <a:spcPct val="0"/>
              </a:spcBef>
            </a:pPr>
            <a:r>
              <a:rPr lang="en-US" sz="999" b="1" u="none" strike="noStrike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8"</a:t>
            </a:r>
          </a:p>
        </p:txBody>
      </p:sp>
      <p:sp>
        <p:nvSpPr>
          <p:cNvPr id="89" name="TextBox 89"/>
          <p:cNvSpPr txBox="1"/>
          <p:nvPr/>
        </p:nvSpPr>
        <p:spPr>
          <a:xfrm>
            <a:off x="4857750" y="2219325"/>
            <a:ext cx="1143000" cy="165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99"/>
              </a:lnSpc>
              <a:spcBef>
                <a:spcPct val="0"/>
              </a:spcBef>
            </a:pPr>
            <a:r>
              <a:rPr lang="en-US" sz="999" b="1" u="none" strike="noStrike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10"</a:t>
            </a:r>
          </a:p>
        </p:txBody>
      </p:sp>
      <p:sp>
        <p:nvSpPr>
          <p:cNvPr id="90" name="TextBox 90"/>
          <p:cNvSpPr txBox="1"/>
          <p:nvPr/>
        </p:nvSpPr>
        <p:spPr>
          <a:xfrm>
            <a:off x="6000750" y="2219325"/>
            <a:ext cx="762000" cy="165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99"/>
              </a:lnSpc>
              <a:spcBef>
                <a:spcPct val="0"/>
              </a:spcBef>
            </a:pPr>
            <a:r>
              <a:rPr lang="en-US" sz="999" b="1" u="none" strike="noStrike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TOTAL</a:t>
            </a:r>
          </a:p>
        </p:txBody>
      </p:sp>
      <p:sp>
        <p:nvSpPr>
          <p:cNvPr id="91" name="TextBox 91"/>
          <p:cNvSpPr txBox="1"/>
          <p:nvPr/>
        </p:nvSpPr>
        <p:spPr>
          <a:xfrm>
            <a:off x="6762750" y="2219325"/>
            <a:ext cx="819150" cy="165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99"/>
              </a:lnSpc>
              <a:spcBef>
                <a:spcPct val="0"/>
              </a:spcBef>
            </a:pPr>
            <a:r>
              <a:rPr lang="en-US" sz="999" b="1" u="none" strike="noStrike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OWING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43878" y="1223645"/>
            <a:ext cx="6667500" cy="233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19"/>
              </a:lnSpc>
            </a:pPr>
            <a:r>
              <a:rPr lang="en-US" sz="1299" b="1">
                <a:solidFill>
                  <a:srgbClr val="1A1A1A"/>
                </a:solidFill>
                <a:latin typeface="Aileron Bold"/>
                <a:ea typeface="Aileron Bold"/>
                <a:cs typeface="Aileron Bold"/>
                <a:sym typeface="Aileron Bold"/>
              </a:rPr>
              <a:t>Please use this summary form to submit your completed order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381000" y="1666875"/>
            <a:ext cx="2286000" cy="381000"/>
            <a:chOff x="0" y="0"/>
            <a:chExt cx="3048000" cy="508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048000" cy="508000"/>
            </a:xfrm>
            <a:custGeom>
              <a:avLst/>
              <a:gdLst/>
              <a:ahLst/>
              <a:cxnLst/>
              <a:rect l="l" t="t" r="r" b="b"/>
              <a:pathLst>
                <a:path w="3048000" h="508000">
                  <a:moveTo>
                    <a:pt x="0" y="0"/>
                  </a:moveTo>
                  <a:lnTo>
                    <a:pt x="3048000" y="0"/>
                  </a:lnTo>
                  <a:lnTo>
                    <a:pt x="3048000" y="508000"/>
                  </a:lnTo>
                  <a:lnTo>
                    <a:pt x="0" y="508000"/>
                  </a:lnTo>
                  <a:close/>
                </a:path>
              </a:pathLst>
            </a:custGeom>
            <a:solidFill>
              <a:srgbClr val="5A9E5F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048000" cy="5461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523875" y="1647825"/>
            <a:ext cx="952500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79"/>
              </a:lnSpc>
              <a:spcBef>
                <a:spcPct val="0"/>
              </a:spcBef>
            </a:pPr>
            <a:r>
              <a:rPr lang="en-US" sz="2199" u="none" strike="noStrike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4.5"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905000" y="1685925"/>
            <a:ext cx="66675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20"/>
              </a:lnSpc>
              <a:spcBef>
                <a:spcPct val="0"/>
              </a:spcBef>
            </a:pPr>
            <a:r>
              <a:rPr lang="en-US" sz="1800" u="none" strike="noStrike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Qty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57200" y="2085975"/>
            <a:ext cx="1524000" cy="233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19"/>
              </a:lnSpc>
            </a:pPr>
            <a:r>
              <a:rPr lang="en-US" sz="1299">
                <a:solidFill>
                  <a:srgbClr val="1A1A1A"/>
                </a:solidFill>
                <a:latin typeface="Aileron"/>
                <a:ea typeface="Aileron"/>
                <a:cs typeface="Aileron"/>
                <a:sym typeface="Aileron"/>
              </a:rPr>
              <a:t>Red</a:t>
            </a:r>
          </a:p>
        </p:txBody>
      </p:sp>
      <p:sp>
        <p:nvSpPr>
          <p:cNvPr id="9" name="AutoShape 9"/>
          <p:cNvSpPr/>
          <p:nvPr/>
        </p:nvSpPr>
        <p:spPr>
          <a:xfrm>
            <a:off x="381000" y="2390775"/>
            <a:ext cx="2286000" cy="0"/>
          </a:xfrm>
          <a:prstGeom prst="line">
            <a:avLst/>
          </a:prstGeom>
          <a:ln w="9525" cap="flat">
            <a:solidFill>
              <a:srgbClr val="1A1A1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10" name="TextBox 10"/>
          <p:cNvSpPr txBox="1"/>
          <p:nvPr/>
        </p:nvSpPr>
        <p:spPr>
          <a:xfrm>
            <a:off x="457200" y="2428875"/>
            <a:ext cx="1524000" cy="233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19"/>
              </a:lnSpc>
            </a:pPr>
            <a:r>
              <a:rPr lang="en-US" sz="1299">
                <a:solidFill>
                  <a:srgbClr val="1A1A1A"/>
                </a:solidFill>
                <a:latin typeface="Aileron"/>
                <a:ea typeface="Aileron"/>
                <a:cs typeface="Aileron"/>
                <a:sym typeface="Aileron"/>
              </a:rPr>
              <a:t>White</a:t>
            </a:r>
          </a:p>
        </p:txBody>
      </p:sp>
      <p:sp>
        <p:nvSpPr>
          <p:cNvPr id="11" name="AutoShape 11"/>
          <p:cNvSpPr/>
          <p:nvPr/>
        </p:nvSpPr>
        <p:spPr>
          <a:xfrm flipV="1">
            <a:off x="381000" y="2733675"/>
            <a:ext cx="2286000" cy="0"/>
          </a:xfrm>
          <a:prstGeom prst="line">
            <a:avLst/>
          </a:prstGeom>
          <a:ln w="9525" cap="flat">
            <a:solidFill>
              <a:srgbClr val="1A1A1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12" name="TextBox 12"/>
          <p:cNvSpPr txBox="1"/>
          <p:nvPr/>
        </p:nvSpPr>
        <p:spPr>
          <a:xfrm>
            <a:off x="457200" y="2771775"/>
            <a:ext cx="1524000" cy="233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19"/>
              </a:lnSpc>
            </a:pPr>
            <a:r>
              <a:rPr lang="en-US" sz="1299">
                <a:solidFill>
                  <a:srgbClr val="1A1A1A"/>
                </a:solidFill>
                <a:latin typeface="Aileron"/>
                <a:ea typeface="Aileron"/>
                <a:cs typeface="Aileron"/>
                <a:sym typeface="Aileron"/>
              </a:rPr>
              <a:t>Pink</a:t>
            </a:r>
          </a:p>
        </p:txBody>
      </p:sp>
      <p:sp>
        <p:nvSpPr>
          <p:cNvPr id="13" name="AutoShape 13"/>
          <p:cNvSpPr/>
          <p:nvPr/>
        </p:nvSpPr>
        <p:spPr>
          <a:xfrm>
            <a:off x="381000" y="3076575"/>
            <a:ext cx="2286000" cy="0"/>
          </a:xfrm>
          <a:prstGeom prst="line">
            <a:avLst/>
          </a:prstGeom>
          <a:ln w="9525" cap="flat">
            <a:solidFill>
              <a:srgbClr val="1A1A1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14" name="AutoShape 14"/>
          <p:cNvSpPr/>
          <p:nvPr/>
        </p:nvSpPr>
        <p:spPr>
          <a:xfrm>
            <a:off x="2000250" y="2047875"/>
            <a:ext cx="0" cy="1028700"/>
          </a:xfrm>
          <a:prstGeom prst="line">
            <a:avLst/>
          </a:prstGeom>
          <a:ln w="9525" cap="flat">
            <a:solidFill>
              <a:srgbClr val="1A1A1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15" name="AutoShape 15"/>
          <p:cNvSpPr/>
          <p:nvPr/>
        </p:nvSpPr>
        <p:spPr>
          <a:xfrm>
            <a:off x="381000" y="2047875"/>
            <a:ext cx="0" cy="1028700"/>
          </a:xfrm>
          <a:prstGeom prst="line">
            <a:avLst/>
          </a:prstGeom>
          <a:ln w="9525" cap="flat">
            <a:solidFill>
              <a:srgbClr val="1A1A1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16" name="AutoShape 16"/>
          <p:cNvSpPr/>
          <p:nvPr/>
        </p:nvSpPr>
        <p:spPr>
          <a:xfrm>
            <a:off x="2667000" y="2047875"/>
            <a:ext cx="0" cy="1028700"/>
          </a:xfrm>
          <a:prstGeom prst="line">
            <a:avLst/>
          </a:prstGeom>
          <a:ln w="9525" cap="flat">
            <a:solidFill>
              <a:srgbClr val="1A1A1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17" name="AutoShape 17"/>
          <p:cNvSpPr/>
          <p:nvPr/>
        </p:nvSpPr>
        <p:spPr>
          <a:xfrm>
            <a:off x="381000" y="2047875"/>
            <a:ext cx="2286000" cy="0"/>
          </a:xfrm>
          <a:prstGeom prst="line">
            <a:avLst/>
          </a:prstGeom>
          <a:ln w="9525" cap="flat">
            <a:solidFill>
              <a:srgbClr val="1A1A1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18" name="TextBox 18"/>
          <p:cNvSpPr txBox="1"/>
          <p:nvPr/>
        </p:nvSpPr>
        <p:spPr>
          <a:xfrm>
            <a:off x="428625" y="3105150"/>
            <a:ext cx="1619250" cy="191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40"/>
              </a:lnSpc>
            </a:pPr>
            <a:r>
              <a:rPr lang="en-US" sz="1100">
                <a:solidFill>
                  <a:srgbClr val="1A1A1A"/>
                </a:solidFill>
                <a:latin typeface="Aileron"/>
                <a:ea typeface="Aileron"/>
                <a:cs typeface="Aileron"/>
                <a:sym typeface="Aileron"/>
              </a:rPr>
              <a:t>Total 4.5"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2000250" y="3114675"/>
            <a:ext cx="666750" cy="304800"/>
            <a:chOff x="0" y="0"/>
            <a:chExt cx="889000" cy="4064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89000" cy="406400"/>
            </a:xfrm>
            <a:custGeom>
              <a:avLst/>
              <a:gdLst/>
              <a:ahLst/>
              <a:cxnLst/>
              <a:rect l="l" t="t" r="r" b="b"/>
              <a:pathLst>
                <a:path w="889000" h="406400">
                  <a:moveTo>
                    <a:pt x="0" y="0"/>
                  </a:moveTo>
                  <a:lnTo>
                    <a:pt x="889000" y="0"/>
                  </a:lnTo>
                  <a:lnTo>
                    <a:pt x="889000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1A1A1A"/>
              </a:solidFill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8890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381000" y="3552825"/>
            <a:ext cx="2286000" cy="381000"/>
            <a:chOff x="0" y="0"/>
            <a:chExt cx="3048000" cy="5080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3048000" cy="508000"/>
            </a:xfrm>
            <a:custGeom>
              <a:avLst/>
              <a:gdLst/>
              <a:ahLst/>
              <a:cxnLst/>
              <a:rect l="l" t="t" r="r" b="b"/>
              <a:pathLst>
                <a:path w="3048000" h="508000">
                  <a:moveTo>
                    <a:pt x="0" y="0"/>
                  </a:moveTo>
                  <a:lnTo>
                    <a:pt x="3048000" y="0"/>
                  </a:lnTo>
                  <a:lnTo>
                    <a:pt x="3048000" y="508000"/>
                  </a:lnTo>
                  <a:lnTo>
                    <a:pt x="0" y="508000"/>
                  </a:lnTo>
                  <a:close/>
                </a:path>
              </a:pathLst>
            </a:custGeom>
            <a:solidFill>
              <a:srgbClr val="5A9E5F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3048000" cy="5461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523875" y="3533775"/>
            <a:ext cx="952500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79"/>
              </a:lnSpc>
              <a:spcBef>
                <a:spcPct val="0"/>
              </a:spcBef>
            </a:pPr>
            <a:r>
              <a:rPr lang="en-US" sz="2199" u="none" strike="noStrike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6"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905000" y="3571875"/>
            <a:ext cx="66675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20"/>
              </a:lnSpc>
              <a:spcBef>
                <a:spcPct val="0"/>
              </a:spcBef>
            </a:pPr>
            <a:r>
              <a:rPr lang="en-US" sz="1800" u="none" strike="noStrike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Qty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457200" y="3971925"/>
            <a:ext cx="1524000" cy="233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19"/>
              </a:lnSpc>
            </a:pPr>
            <a:r>
              <a:rPr lang="en-US" sz="1299">
                <a:solidFill>
                  <a:srgbClr val="1A1A1A"/>
                </a:solidFill>
                <a:latin typeface="Aileron"/>
                <a:ea typeface="Aileron"/>
                <a:cs typeface="Aileron"/>
                <a:sym typeface="Aileron"/>
              </a:rPr>
              <a:t>Red</a:t>
            </a:r>
          </a:p>
        </p:txBody>
      </p:sp>
      <p:sp>
        <p:nvSpPr>
          <p:cNvPr id="28" name="AutoShape 28"/>
          <p:cNvSpPr/>
          <p:nvPr/>
        </p:nvSpPr>
        <p:spPr>
          <a:xfrm>
            <a:off x="381000" y="4276725"/>
            <a:ext cx="2286000" cy="0"/>
          </a:xfrm>
          <a:prstGeom prst="line">
            <a:avLst/>
          </a:prstGeom>
          <a:ln w="9525" cap="flat">
            <a:solidFill>
              <a:srgbClr val="1A1A1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29" name="TextBox 29"/>
          <p:cNvSpPr txBox="1"/>
          <p:nvPr/>
        </p:nvSpPr>
        <p:spPr>
          <a:xfrm>
            <a:off x="457200" y="4314825"/>
            <a:ext cx="1524000" cy="233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19"/>
              </a:lnSpc>
            </a:pPr>
            <a:r>
              <a:rPr lang="en-US" sz="1299">
                <a:solidFill>
                  <a:srgbClr val="1A1A1A"/>
                </a:solidFill>
                <a:latin typeface="Aileron"/>
                <a:ea typeface="Aileron"/>
                <a:cs typeface="Aileron"/>
                <a:sym typeface="Aileron"/>
              </a:rPr>
              <a:t>White</a:t>
            </a:r>
          </a:p>
        </p:txBody>
      </p:sp>
      <p:sp>
        <p:nvSpPr>
          <p:cNvPr id="30" name="AutoShape 30"/>
          <p:cNvSpPr/>
          <p:nvPr/>
        </p:nvSpPr>
        <p:spPr>
          <a:xfrm>
            <a:off x="381000" y="4619625"/>
            <a:ext cx="2286000" cy="0"/>
          </a:xfrm>
          <a:prstGeom prst="line">
            <a:avLst/>
          </a:prstGeom>
          <a:ln w="9525" cap="flat">
            <a:solidFill>
              <a:srgbClr val="1A1A1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31" name="TextBox 31"/>
          <p:cNvSpPr txBox="1"/>
          <p:nvPr/>
        </p:nvSpPr>
        <p:spPr>
          <a:xfrm>
            <a:off x="457200" y="4657725"/>
            <a:ext cx="1524000" cy="233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19"/>
              </a:lnSpc>
            </a:pPr>
            <a:r>
              <a:rPr lang="en-US" sz="1299">
                <a:solidFill>
                  <a:srgbClr val="1A1A1A"/>
                </a:solidFill>
                <a:latin typeface="Aileron"/>
                <a:ea typeface="Aileron"/>
                <a:cs typeface="Aileron"/>
                <a:sym typeface="Aileron"/>
              </a:rPr>
              <a:t>Pink</a:t>
            </a:r>
          </a:p>
        </p:txBody>
      </p:sp>
      <p:sp>
        <p:nvSpPr>
          <p:cNvPr id="32" name="AutoShape 32"/>
          <p:cNvSpPr/>
          <p:nvPr/>
        </p:nvSpPr>
        <p:spPr>
          <a:xfrm>
            <a:off x="381000" y="4962525"/>
            <a:ext cx="2286000" cy="0"/>
          </a:xfrm>
          <a:prstGeom prst="line">
            <a:avLst/>
          </a:prstGeom>
          <a:ln w="9525" cap="flat">
            <a:solidFill>
              <a:srgbClr val="1A1A1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33" name="AutoShape 33"/>
          <p:cNvSpPr/>
          <p:nvPr/>
        </p:nvSpPr>
        <p:spPr>
          <a:xfrm>
            <a:off x="2000250" y="3933825"/>
            <a:ext cx="0" cy="1028700"/>
          </a:xfrm>
          <a:prstGeom prst="line">
            <a:avLst/>
          </a:prstGeom>
          <a:ln w="9525" cap="flat">
            <a:solidFill>
              <a:srgbClr val="1A1A1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34" name="AutoShape 34"/>
          <p:cNvSpPr/>
          <p:nvPr/>
        </p:nvSpPr>
        <p:spPr>
          <a:xfrm>
            <a:off x="381000" y="3933825"/>
            <a:ext cx="0" cy="1028700"/>
          </a:xfrm>
          <a:prstGeom prst="line">
            <a:avLst/>
          </a:prstGeom>
          <a:ln w="9525" cap="flat">
            <a:solidFill>
              <a:srgbClr val="1A1A1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35" name="AutoShape 35"/>
          <p:cNvSpPr/>
          <p:nvPr/>
        </p:nvSpPr>
        <p:spPr>
          <a:xfrm>
            <a:off x="2667000" y="3933825"/>
            <a:ext cx="0" cy="1028700"/>
          </a:xfrm>
          <a:prstGeom prst="line">
            <a:avLst/>
          </a:prstGeom>
          <a:ln w="9525" cap="flat">
            <a:solidFill>
              <a:srgbClr val="1A1A1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36" name="AutoShape 36"/>
          <p:cNvSpPr/>
          <p:nvPr/>
        </p:nvSpPr>
        <p:spPr>
          <a:xfrm>
            <a:off x="381000" y="3933825"/>
            <a:ext cx="2286000" cy="0"/>
          </a:xfrm>
          <a:prstGeom prst="line">
            <a:avLst/>
          </a:prstGeom>
          <a:ln w="9525" cap="flat">
            <a:solidFill>
              <a:srgbClr val="1A1A1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37" name="TextBox 37"/>
          <p:cNvSpPr txBox="1"/>
          <p:nvPr/>
        </p:nvSpPr>
        <p:spPr>
          <a:xfrm>
            <a:off x="428625" y="4991100"/>
            <a:ext cx="1619250" cy="191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40"/>
              </a:lnSpc>
            </a:pPr>
            <a:r>
              <a:rPr lang="en-US" sz="1100">
                <a:solidFill>
                  <a:srgbClr val="1A1A1A"/>
                </a:solidFill>
                <a:latin typeface="Aileron"/>
                <a:ea typeface="Aileron"/>
                <a:cs typeface="Aileron"/>
                <a:sym typeface="Aileron"/>
              </a:rPr>
              <a:t>Total 6"</a:t>
            </a:r>
          </a:p>
        </p:txBody>
      </p:sp>
      <p:grpSp>
        <p:nvGrpSpPr>
          <p:cNvPr id="38" name="Group 38"/>
          <p:cNvGrpSpPr/>
          <p:nvPr/>
        </p:nvGrpSpPr>
        <p:grpSpPr>
          <a:xfrm>
            <a:off x="2000250" y="5000625"/>
            <a:ext cx="666750" cy="304800"/>
            <a:chOff x="0" y="0"/>
            <a:chExt cx="889000" cy="406400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889000" cy="406400"/>
            </a:xfrm>
            <a:custGeom>
              <a:avLst/>
              <a:gdLst/>
              <a:ahLst/>
              <a:cxnLst/>
              <a:rect l="l" t="t" r="r" b="b"/>
              <a:pathLst>
                <a:path w="889000" h="406400">
                  <a:moveTo>
                    <a:pt x="0" y="0"/>
                  </a:moveTo>
                  <a:lnTo>
                    <a:pt x="889000" y="0"/>
                  </a:lnTo>
                  <a:lnTo>
                    <a:pt x="889000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1A1A1A"/>
              </a:solidFill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0" y="-38100"/>
              <a:ext cx="8890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381000" y="5438775"/>
            <a:ext cx="2286000" cy="381000"/>
            <a:chOff x="0" y="0"/>
            <a:chExt cx="3048000" cy="508000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3048000" cy="508000"/>
            </a:xfrm>
            <a:custGeom>
              <a:avLst/>
              <a:gdLst/>
              <a:ahLst/>
              <a:cxnLst/>
              <a:rect l="l" t="t" r="r" b="b"/>
              <a:pathLst>
                <a:path w="3048000" h="508000">
                  <a:moveTo>
                    <a:pt x="0" y="0"/>
                  </a:moveTo>
                  <a:lnTo>
                    <a:pt x="3048000" y="0"/>
                  </a:lnTo>
                  <a:lnTo>
                    <a:pt x="3048000" y="508000"/>
                  </a:lnTo>
                  <a:lnTo>
                    <a:pt x="0" y="508000"/>
                  </a:lnTo>
                  <a:close/>
                </a:path>
              </a:pathLst>
            </a:custGeom>
            <a:solidFill>
              <a:srgbClr val="5A9E5F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0" y="-38100"/>
              <a:ext cx="3048000" cy="5461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sp>
        <p:nvSpPr>
          <p:cNvPr id="44" name="TextBox 44"/>
          <p:cNvSpPr txBox="1"/>
          <p:nvPr/>
        </p:nvSpPr>
        <p:spPr>
          <a:xfrm>
            <a:off x="523875" y="5419725"/>
            <a:ext cx="952500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79"/>
              </a:lnSpc>
              <a:spcBef>
                <a:spcPct val="0"/>
              </a:spcBef>
            </a:pPr>
            <a:r>
              <a:rPr lang="en-US" sz="2199" u="none" strike="noStrike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8"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1905000" y="5457825"/>
            <a:ext cx="66675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20"/>
              </a:lnSpc>
              <a:spcBef>
                <a:spcPct val="0"/>
              </a:spcBef>
            </a:pPr>
            <a:r>
              <a:rPr lang="en-US" sz="1800" u="none" strike="noStrike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Qty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457200" y="5857875"/>
            <a:ext cx="1524000" cy="233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19"/>
              </a:lnSpc>
            </a:pPr>
            <a:r>
              <a:rPr lang="en-US" sz="1299">
                <a:solidFill>
                  <a:srgbClr val="1A1A1A"/>
                </a:solidFill>
                <a:latin typeface="Aileron"/>
                <a:ea typeface="Aileron"/>
                <a:cs typeface="Aileron"/>
                <a:sym typeface="Aileron"/>
              </a:rPr>
              <a:t>Red</a:t>
            </a:r>
          </a:p>
        </p:txBody>
      </p:sp>
      <p:sp>
        <p:nvSpPr>
          <p:cNvPr id="47" name="AutoShape 47"/>
          <p:cNvSpPr/>
          <p:nvPr/>
        </p:nvSpPr>
        <p:spPr>
          <a:xfrm>
            <a:off x="381000" y="6162675"/>
            <a:ext cx="2286000" cy="0"/>
          </a:xfrm>
          <a:prstGeom prst="line">
            <a:avLst/>
          </a:prstGeom>
          <a:ln w="9525" cap="flat">
            <a:solidFill>
              <a:srgbClr val="1A1A1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48" name="TextBox 48"/>
          <p:cNvSpPr txBox="1"/>
          <p:nvPr/>
        </p:nvSpPr>
        <p:spPr>
          <a:xfrm>
            <a:off x="457200" y="6200775"/>
            <a:ext cx="1524000" cy="233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19"/>
              </a:lnSpc>
            </a:pPr>
            <a:r>
              <a:rPr lang="en-US" sz="1299">
                <a:solidFill>
                  <a:srgbClr val="1A1A1A"/>
                </a:solidFill>
                <a:latin typeface="Aileron"/>
                <a:ea typeface="Aileron"/>
                <a:cs typeface="Aileron"/>
                <a:sym typeface="Aileron"/>
              </a:rPr>
              <a:t>White</a:t>
            </a:r>
          </a:p>
        </p:txBody>
      </p:sp>
      <p:sp>
        <p:nvSpPr>
          <p:cNvPr id="49" name="AutoShape 49"/>
          <p:cNvSpPr/>
          <p:nvPr/>
        </p:nvSpPr>
        <p:spPr>
          <a:xfrm>
            <a:off x="381000" y="6505575"/>
            <a:ext cx="2286000" cy="0"/>
          </a:xfrm>
          <a:prstGeom prst="line">
            <a:avLst/>
          </a:prstGeom>
          <a:ln w="9525" cap="flat">
            <a:solidFill>
              <a:srgbClr val="1A1A1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50" name="TextBox 50"/>
          <p:cNvSpPr txBox="1"/>
          <p:nvPr/>
        </p:nvSpPr>
        <p:spPr>
          <a:xfrm>
            <a:off x="457200" y="6543675"/>
            <a:ext cx="1524000" cy="233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19"/>
              </a:lnSpc>
            </a:pPr>
            <a:r>
              <a:rPr lang="en-US" sz="1299">
                <a:solidFill>
                  <a:srgbClr val="1A1A1A"/>
                </a:solidFill>
                <a:latin typeface="Aileron"/>
                <a:ea typeface="Aileron"/>
                <a:cs typeface="Aileron"/>
                <a:sym typeface="Aileron"/>
              </a:rPr>
              <a:t>Pink</a:t>
            </a:r>
          </a:p>
        </p:txBody>
      </p:sp>
      <p:sp>
        <p:nvSpPr>
          <p:cNvPr id="51" name="AutoShape 51"/>
          <p:cNvSpPr/>
          <p:nvPr/>
        </p:nvSpPr>
        <p:spPr>
          <a:xfrm>
            <a:off x="381000" y="6848475"/>
            <a:ext cx="2286000" cy="0"/>
          </a:xfrm>
          <a:prstGeom prst="line">
            <a:avLst/>
          </a:prstGeom>
          <a:ln w="9525" cap="flat">
            <a:solidFill>
              <a:srgbClr val="1A1A1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52" name="AutoShape 52"/>
          <p:cNvSpPr/>
          <p:nvPr/>
        </p:nvSpPr>
        <p:spPr>
          <a:xfrm>
            <a:off x="2000250" y="5819775"/>
            <a:ext cx="0" cy="1028700"/>
          </a:xfrm>
          <a:prstGeom prst="line">
            <a:avLst/>
          </a:prstGeom>
          <a:ln w="9525" cap="flat">
            <a:solidFill>
              <a:srgbClr val="1A1A1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53" name="AutoShape 53"/>
          <p:cNvSpPr/>
          <p:nvPr/>
        </p:nvSpPr>
        <p:spPr>
          <a:xfrm>
            <a:off x="381000" y="5819775"/>
            <a:ext cx="0" cy="1028700"/>
          </a:xfrm>
          <a:prstGeom prst="line">
            <a:avLst/>
          </a:prstGeom>
          <a:ln w="9525" cap="flat">
            <a:solidFill>
              <a:srgbClr val="1A1A1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54" name="AutoShape 54"/>
          <p:cNvSpPr/>
          <p:nvPr/>
        </p:nvSpPr>
        <p:spPr>
          <a:xfrm>
            <a:off x="2667000" y="5819775"/>
            <a:ext cx="0" cy="1028700"/>
          </a:xfrm>
          <a:prstGeom prst="line">
            <a:avLst/>
          </a:prstGeom>
          <a:ln w="9525" cap="flat">
            <a:solidFill>
              <a:srgbClr val="1A1A1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55" name="AutoShape 55"/>
          <p:cNvSpPr/>
          <p:nvPr/>
        </p:nvSpPr>
        <p:spPr>
          <a:xfrm>
            <a:off x="381000" y="5819775"/>
            <a:ext cx="2286000" cy="0"/>
          </a:xfrm>
          <a:prstGeom prst="line">
            <a:avLst/>
          </a:prstGeom>
          <a:ln w="9525" cap="flat">
            <a:solidFill>
              <a:srgbClr val="1A1A1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56" name="TextBox 56"/>
          <p:cNvSpPr txBox="1"/>
          <p:nvPr/>
        </p:nvSpPr>
        <p:spPr>
          <a:xfrm>
            <a:off x="428625" y="6877050"/>
            <a:ext cx="1619250" cy="191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40"/>
              </a:lnSpc>
            </a:pPr>
            <a:r>
              <a:rPr lang="en-US" sz="1100">
                <a:solidFill>
                  <a:srgbClr val="1A1A1A"/>
                </a:solidFill>
                <a:latin typeface="Aileron"/>
                <a:ea typeface="Aileron"/>
                <a:cs typeface="Aileron"/>
                <a:sym typeface="Aileron"/>
              </a:rPr>
              <a:t>Total 8"</a:t>
            </a:r>
          </a:p>
        </p:txBody>
      </p:sp>
      <p:grpSp>
        <p:nvGrpSpPr>
          <p:cNvPr id="57" name="Group 57"/>
          <p:cNvGrpSpPr/>
          <p:nvPr/>
        </p:nvGrpSpPr>
        <p:grpSpPr>
          <a:xfrm>
            <a:off x="2000250" y="6886575"/>
            <a:ext cx="666750" cy="304800"/>
            <a:chOff x="0" y="0"/>
            <a:chExt cx="889000" cy="406400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889000" cy="406400"/>
            </a:xfrm>
            <a:custGeom>
              <a:avLst/>
              <a:gdLst/>
              <a:ahLst/>
              <a:cxnLst/>
              <a:rect l="l" t="t" r="r" b="b"/>
              <a:pathLst>
                <a:path w="889000" h="406400">
                  <a:moveTo>
                    <a:pt x="0" y="0"/>
                  </a:moveTo>
                  <a:lnTo>
                    <a:pt x="889000" y="0"/>
                  </a:lnTo>
                  <a:lnTo>
                    <a:pt x="889000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1A1A1A"/>
              </a:solidFill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0" y="-38100"/>
              <a:ext cx="8890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381000" y="7324725"/>
            <a:ext cx="2286000" cy="381000"/>
            <a:chOff x="0" y="0"/>
            <a:chExt cx="3048000" cy="508000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3048000" cy="508000"/>
            </a:xfrm>
            <a:custGeom>
              <a:avLst/>
              <a:gdLst/>
              <a:ahLst/>
              <a:cxnLst/>
              <a:rect l="l" t="t" r="r" b="b"/>
              <a:pathLst>
                <a:path w="3048000" h="508000">
                  <a:moveTo>
                    <a:pt x="0" y="0"/>
                  </a:moveTo>
                  <a:lnTo>
                    <a:pt x="3048000" y="0"/>
                  </a:lnTo>
                  <a:lnTo>
                    <a:pt x="3048000" y="508000"/>
                  </a:lnTo>
                  <a:lnTo>
                    <a:pt x="0" y="508000"/>
                  </a:lnTo>
                  <a:close/>
                </a:path>
              </a:pathLst>
            </a:custGeom>
            <a:solidFill>
              <a:srgbClr val="5A9E5F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62" name="TextBox 62"/>
            <p:cNvSpPr txBox="1"/>
            <p:nvPr/>
          </p:nvSpPr>
          <p:spPr>
            <a:xfrm>
              <a:off x="0" y="-38100"/>
              <a:ext cx="3048000" cy="5461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sp>
        <p:nvSpPr>
          <p:cNvPr id="63" name="TextBox 63"/>
          <p:cNvSpPr txBox="1"/>
          <p:nvPr/>
        </p:nvSpPr>
        <p:spPr>
          <a:xfrm>
            <a:off x="523875" y="7305675"/>
            <a:ext cx="952500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79"/>
              </a:lnSpc>
              <a:spcBef>
                <a:spcPct val="0"/>
              </a:spcBef>
            </a:pPr>
            <a:r>
              <a:rPr lang="en-US" sz="2199" u="none" strike="noStrike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10"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1905000" y="7343775"/>
            <a:ext cx="66675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20"/>
              </a:lnSpc>
              <a:spcBef>
                <a:spcPct val="0"/>
              </a:spcBef>
            </a:pPr>
            <a:r>
              <a:rPr lang="en-US" sz="1800" u="none" strike="noStrike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Qty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457200" y="7743825"/>
            <a:ext cx="1524000" cy="233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19"/>
              </a:lnSpc>
            </a:pPr>
            <a:r>
              <a:rPr lang="en-US" sz="1299">
                <a:solidFill>
                  <a:srgbClr val="1A1A1A"/>
                </a:solidFill>
                <a:latin typeface="Aileron"/>
                <a:ea typeface="Aileron"/>
                <a:cs typeface="Aileron"/>
                <a:sym typeface="Aileron"/>
              </a:rPr>
              <a:t>Red</a:t>
            </a:r>
          </a:p>
        </p:txBody>
      </p:sp>
      <p:sp>
        <p:nvSpPr>
          <p:cNvPr id="66" name="AutoShape 66"/>
          <p:cNvSpPr/>
          <p:nvPr/>
        </p:nvSpPr>
        <p:spPr>
          <a:xfrm>
            <a:off x="381000" y="8048625"/>
            <a:ext cx="2286000" cy="0"/>
          </a:xfrm>
          <a:prstGeom prst="line">
            <a:avLst/>
          </a:prstGeom>
          <a:ln w="9525" cap="flat">
            <a:solidFill>
              <a:srgbClr val="1A1A1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67" name="TextBox 67"/>
          <p:cNvSpPr txBox="1"/>
          <p:nvPr/>
        </p:nvSpPr>
        <p:spPr>
          <a:xfrm>
            <a:off x="457200" y="8086725"/>
            <a:ext cx="1524000" cy="233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19"/>
              </a:lnSpc>
            </a:pPr>
            <a:r>
              <a:rPr lang="en-US" sz="1299">
                <a:solidFill>
                  <a:srgbClr val="1A1A1A"/>
                </a:solidFill>
                <a:latin typeface="Aileron"/>
                <a:ea typeface="Aileron"/>
                <a:cs typeface="Aileron"/>
                <a:sym typeface="Aileron"/>
              </a:rPr>
              <a:t>White</a:t>
            </a:r>
          </a:p>
        </p:txBody>
      </p:sp>
      <p:sp>
        <p:nvSpPr>
          <p:cNvPr id="68" name="AutoShape 68"/>
          <p:cNvSpPr/>
          <p:nvPr/>
        </p:nvSpPr>
        <p:spPr>
          <a:xfrm>
            <a:off x="381000" y="8391525"/>
            <a:ext cx="2286000" cy="0"/>
          </a:xfrm>
          <a:prstGeom prst="line">
            <a:avLst/>
          </a:prstGeom>
          <a:ln w="9525" cap="flat">
            <a:solidFill>
              <a:srgbClr val="1A1A1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69" name="TextBox 69"/>
          <p:cNvSpPr txBox="1"/>
          <p:nvPr/>
        </p:nvSpPr>
        <p:spPr>
          <a:xfrm>
            <a:off x="457200" y="8429625"/>
            <a:ext cx="1524000" cy="233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19"/>
              </a:lnSpc>
            </a:pPr>
            <a:r>
              <a:rPr lang="en-US" sz="1299">
                <a:solidFill>
                  <a:srgbClr val="1A1A1A"/>
                </a:solidFill>
                <a:latin typeface="Aileron"/>
                <a:ea typeface="Aileron"/>
                <a:cs typeface="Aileron"/>
                <a:sym typeface="Aileron"/>
              </a:rPr>
              <a:t>Pink</a:t>
            </a:r>
          </a:p>
        </p:txBody>
      </p:sp>
      <p:sp>
        <p:nvSpPr>
          <p:cNvPr id="70" name="AutoShape 70"/>
          <p:cNvSpPr/>
          <p:nvPr/>
        </p:nvSpPr>
        <p:spPr>
          <a:xfrm>
            <a:off x="381000" y="8734425"/>
            <a:ext cx="2286000" cy="0"/>
          </a:xfrm>
          <a:prstGeom prst="line">
            <a:avLst/>
          </a:prstGeom>
          <a:ln w="9525" cap="flat">
            <a:solidFill>
              <a:srgbClr val="1A1A1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71" name="AutoShape 71"/>
          <p:cNvSpPr/>
          <p:nvPr/>
        </p:nvSpPr>
        <p:spPr>
          <a:xfrm>
            <a:off x="2000250" y="7705725"/>
            <a:ext cx="0" cy="1028700"/>
          </a:xfrm>
          <a:prstGeom prst="line">
            <a:avLst/>
          </a:prstGeom>
          <a:ln w="9525" cap="flat">
            <a:solidFill>
              <a:srgbClr val="1A1A1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72" name="AutoShape 72"/>
          <p:cNvSpPr/>
          <p:nvPr/>
        </p:nvSpPr>
        <p:spPr>
          <a:xfrm>
            <a:off x="381000" y="7705725"/>
            <a:ext cx="0" cy="1028700"/>
          </a:xfrm>
          <a:prstGeom prst="line">
            <a:avLst/>
          </a:prstGeom>
          <a:ln w="9525" cap="flat">
            <a:solidFill>
              <a:srgbClr val="1A1A1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73" name="AutoShape 73"/>
          <p:cNvSpPr/>
          <p:nvPr/>
        </p:nvSpPr>
        <p:spPr>
          <a:xfrm>
            <a:off x="2667000" y="7705725"/>
            <a:ext cx="0" cy="1028700"/>
          </a:xfrm>
          <a:prstGeom prst="line">
            <a:avLst/>
          </a:prstGeom>
          <a:ln w="9525" cap="flat">
            <a:solidFill>
              <a:srgbClr val="1A1A1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74" name="AutoShape 74"/>
          <p:cNvSpPr/>
          <p:nvPr/>
        </p:nvSpPr>
        <p:spPr>
          <a:xfrm>
            <a:off x="381000" y="7705725"/>
            <a:ext cx="2286000" cy="0"/>
          </a:xfrm>
          <a:prstGeom prst="line">
            <a:avLst/>
          </a:prstGeom>
          <a:ln w="9525" cap="flat">
            <a:solidFill>
              <a:srgbClr val="1A1A1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75" name="TextBox 75"/>
          <p:cNvSpPr txBox="1"/>
          <p:nvPr/>
        </p:nvSpPr>
        <p:spPr>
          <a:xfrm>
            <a:off x="428625" y="8763000"/>
            <a:ext cx="1619250" cy="191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40"/>
              </a:lnSpc>
            </a:pPr>
            <a:r>
              <a:rPr lang="en-US" sz="1100">
                <a:solidFill>
                  <a:srgbClr val="1A1A1A"/>
                </a:solidFill>
                <a:latin typeface="Aileron"/>
                <a:ea typeface="Aileron"/>
                <a:cs typeface="Aileron"/>
                <a:sym typeface="Aileron"/>
              </a:rPr>
              <a:t>Total 10"</a:t>
            </a:r>
          </a:p>
        </p:txBody>
      </p:sp>
      <p:grpSp>
        <p:nvGrpSpPr>
          <p:cNvPr id="76" name="Group 76"/>
          <p:cNvGrpSpPr/>
          <p:nvPr/>
        </p:nvGrpSpPr>
        <p:grpSpPr>
          <a:xfrm>
            <a:off x="2000250" y="8772525"/>
            <a:ext cx="666750" cy="304800"/>
            <a:chOff x="0" y="0"/>
            <a:chExt cx="889000" cy="406400"/>
          </a:xfrm>
        </p:grpSpPr>
        <p:sp>
          <p:nvSpPr>
            <p:cNvPr id="77" name="Freeform 77"/>
            <p:cNvSpPr/>
            <p:nvPr/>
          </p:nvSpPr>
          <p:spPr>
            <a:xfrm>
              <a:off x="0" y="0"/>
              <a:ext cx="889000" cy="406400"/>
            </a:xfrm>
            <a:custGeom>
              <a:avLst/>
              <a:gdLst/>
              <a:ahLst/>
              <a:cxnLst/>
              <a:rect l="l" t="t" r="r" b="b"/>
              <a:pathLst>
                <a:path w="889000" h="406400">
                  <a:moveTo>
                    <a:pt x="0" y="0"/>
                  </a:moveTo>
                  <a:lnTo>
                    <a:pt x="889000" y="0"/>
                  </a:lnTo>
                  <a:lnTo>
                    <a:pt x="889000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1A1A1A"/>
              </a:solidFill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78" name="TextBox 78"/>
            <p:cNvSpPr txBox="1"/>
            <p:nvPr/>
          </p:nvSpPr>
          <p:spPr>
            <a:xfrm>
              <a:off x="0" y="-38100"/>
              <a:ext cx="8890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79" name="Group 79"/>
          <p:cNvGrpSpPr/>
          <p:nvPr/>
        </p:nvGrpSpPr>
        <p:grpSpPr>
          <a:xfrm>
            <a:off x="4000500" y="1666875"/>
            <a:ext cx="3333750" cy="285750"/>
            <a:chOff x="0" y="0"/>
            <a:chExt cx="4445000" cy="381000"/>
          </a:xfrm>
        </p:grpSpPr>
        <p:sp>
          <p:nvSpPr>
            <p:cNvPr id="80" name="Freeform 80"/>
            <p:cNvSpPr/>
            <p:nvPr/>
          </p:nvSpPr>
          <p:spPr>
            <a:xfrm>
              <a:off x="0" y="0"/>
              <a:ext cx="4445000" cy="381000"/>
            </a:xfrm>
            <a:custGeom>
              <a:avLst/>
              <a:gdLst/>
              <a:ahLst/>
              <a:cxnLst/>
              <a:rect l="l" t="t" r="r" b="b"/>
              <a:pathLst>
                <a:path w="4445000" h="381000">
                  <a:moveTo>
                    <a:pt x="0" y="0"/>
                  </a:moveTo>
                  <a:lnTo>
                    <a:pt x="4445000" y="0"/>
                  </a:lnTo>
                  <a:lnTo>
                    <a:pt x="4445000" y="381000"/>
                  </a:lnTo>
                  <a:lnTo>
                    <a:pt x="0" y="381000"/>
                  </a:ln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1A1A1A"/>
              </a:solidFill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81" name="TextBox 81"/>
            <p:cNvSpPr txBox="1"/>
            <p:nvPr/>
          </p:nvSpPr>
          <p:spPr>
            <a:xfrm>
              <a:off x="0" y="-38100"/>
              <a:ext cx="4445000" cy="4191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sp>
        <p:nvSpPr>
          <p:cNvPr id="82" name="TextBox 82"/>
          <p:cNvSpPr txBox="1"/>
          <p:nvPr/>
        </p:nvSpPr>
        <p:spPr>
          <a:xfrm>
            <a:off x="5905500" y="1676400"/>
            <a:ext cx="1428750" cy="240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60"/>
              </a:lnSpc>
              <a:spcBef>
                <a:spcPct val="0"/>
              </a:spcBef>
            </a:pPr>
            <a:r>
              <a:rPr lang="en-US" sz="1400" u="none" strike="noStrike">
                <a:solidFill>
                  <a:srgbClr val="28572D"/>
                </a:solidFill>
                <a:latin typeface="Aileron"/>
                <a:ea typeface="Aileron"/>
                <a:cs typeface="Aileron"/>
                <a:sym typeface="Aileron"/>
              </a:rPr>
              <a:t>Qty</a:t>
            </a:r>
          </a:p>
        </p:txBody>
      </p:sp>
      <p:sp>
        <p:nvSpPr>
          <p:cNvPr id="83" name="AutoShape 83"/>
          <p:cNvSpPr/>
          <p:nvPr/>
        </p:nvSpPr>
        <p:spPr>
          <a:xfrm flipV="1">
            <a:off x="4000500" y="1952625"/>
            <a:ext cx="3333750" cy="0"/>
          </a:xfrm>
          <a:prstGeom prst="line">
            <a:avLst/>
          </a:prstGeom>
          <a:ln w="9525" cap="flat">
            <a:solidFill>
              <a:srgbClr val="1A1A1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84" name="TextBox 84"/>
          <p:cNvSpPr txBox="1"/>
          <p:nvPr/>
        </p:nvSpPr>
        <p:spPr>
          <a:xfrm>
            <a:off x="4095750" y="1990725"/>
            <a:ext cx="1905000" cy="233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19"/>
              </a:lnSpc>
            </a:pPr>
            <a:r>
              <a:rPr lang="en-US" sz="1299">
                <a:solidFill>
                  <a:srgbClr val="1A1A1A"/>
                </a:solidFill>
                <a:latin typeface="Aileron"/>
                <a:ea typeface="Aileron"/>
                <a:cs typeface="Aileron"/>
                <a:sym typeface="Aileron"/>
              </a:rPr>
              <a:t>Total 4.5"</a:t>
            </a:r>
          </a:p>
        </p:txBody>
      </p:sp>
      <p:sp>
        <p:nvSpPr>
          <p:cNvPr id="85" name="AutoShape 85"/>
          <p:cNvSpPr/>
          <p:nvPr/>
        </p:nvSpPr>
        <p:spPr>
          <a:xfrm>
            <a:off x="4000500" y="2295525"/>
            <a:ext cx="3333750" cy="0"/>
          </a:xfrm>
          <a:prstGeom prst="line">
            <a:avLst/>
          </a:prstGeom>
          <a:ln w="9525" cap="flat">
            <a:solidFill>
              <a:srgbClr val="1A1A1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86" name="TextBox 86"/>
          <p:cNvSpPr txBox="1"/>
          <p:nvPr/>
        </p:nvSpPr>
        <p:spPr>
          <a:xfrm>
            <a:off x="4095750" y="2333625"/>
            <a:ext cx="1905000" cy="233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19"/>
              </a:lnSpc>
            </a:pPr>
            <a:r>
              <a:rPr lang="en-US" sz="1299">
                <a:solidFill>
                  <a:srgbClr val="1A1A1A"/>
                </a:solidFill>
                <a:latin typeface="Aileron"/>
                <a:ea typeface="Aileron"/>
                <a:cs typeface="Aileron"/>
                <a:sym typeface="Aileron"/>
              </a:rPr>
              <a:t>Total 6"</a:t>
            </a:r>
          </a:p>
        </p:txBody>
      </p:sp>
      <p:sp>
        <p:nvSpPr>
          <p:cNvPr id="87" name="AutoShape 87"/>
          <p:cNvSpPr/>
          <p:nvPr/>
        </p:nvSpPr>
        <p:spPr>
          <a:xfrm>
            <a:off x="4000500" y="2638425"/>
            <a:ext cx="3333750" cy="0"/>
          </a:xfrm>
          <a:prstGeom prst="line">
            <a:avLst/>
          </a:prstGeom>
          <a:ln w="9525" cap="flat">
            <a:solidFill>
              <a:srgbClr val="1A1A1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88" name="TextBox 88"/>
          <p:cNvSpPr txBox="1"/>
          <p:nvPr/>
        </p:nvSpPr>
        <p:spPr>
          <a:xfrm>
            <a:off x="4095750" y="2676525"/>
            <a:ext cx="1905000" cy="233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19"/>
              </a:lnSpc>
            </a:pPr>
            <a:r>
              <a:rPr lang="en-US" sz="1299">
                <a:solidFill>
                  <a:srgbClr val="1A1A1A"/>
                </a:solidFill>
                <a:latin typeface="Aileron"/>
                <a:ea typeface="Aileron"/>
                <a:cs typeface="Aileron"/>
                <a:sym typeface="Aileron"/>
              </a:rPr>
              <a:t>Total 8"</a:t>
            </a:r>
          </a:p>
        </p:txBody>
      </p:sp>
      <p:sp>
        <p:nvSpPr>
          <p:cNvPr id="89" name="AutoShape 89"/>
          <p:cNvSpPr/>
          <p:nvPr/>
        </p:nvSpPr>
        <p:spPr>
          <a:xfrm>
            <a:off x="4000500" y="2981325"/>
            <a:ext cx="3333750" cy="0"/>
          </a:xfrm>
          <a:prstGeom prst="line">
            <a:avLst/>
          </a:prstGeom>
          <a:ln w="9525" cap="flat">
            <a:solidFill>
              <a:srgbClr val="1A1A1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90" name="TextBox 90"/>
          <p:cNvSpPr txBox="1"/>
          <p:nvPr/>
        </p:nvSpPr>
        <p:spPr>
          <a:xfrm>
            <a:off x="4095750" y="3019425"/>
            <a:ext cx="1905000" cy="233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19"/>
              </a:lnSpc>
            </a:pPr>
            <a:r>
              <a:rPr lang="en-US" sz="1299">
                <a:solidFill>
                  <a:srgbClr val="1A1A1A"/>
                </a:solidFill>
                <a:latin typeface="Aileron"/>
                <a:ea typeface="Aileron"/>
                <a:cs typeface="Aileron"/>
                <a:sym typeface="Aileron"/>
              </a:rPr>
              <a:t>Total 10"</a:t>
            </a:r>
          </a:p>
        </p:txBody>
      </p:sp>
      <p:sp>
        <p:nvSpPr>
          <p:cNvPr id="91" name="AutoShape 91"/>
          <p:cNvSpPr/>
          <p:nvPr/>
        </p:nvSpPr>
        <p:spPr>
          <a:xfrm>
            <a:off x="4000500" y="3324225"/>
            <a:ext cx="3333750" cy="0"/>
          </a:xfrm>
          <a:prstGeom prst="line">
            <a:avLst/>
          </a:prstGeom>
          <a:ln w="9525" cap="flat">
            <a:solidFill>
              <a:srgbClr val="1A1A1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92" name="AutoShape 92"/>
          <p:cNvSpPr/>
          <p:nvPr/>
        </p:nvSpPr>
        <p:spPr>
          <a:xfrm>
            <a:off x="4000500" y="1666875"/>
            <a:ext cx="0" cy="2000250"/>
          </a:xfrm>
          <a:prstGeom prst="line">
            <a:avLst/>
          </a:prstGeom>
          <a:ln w="9525" cap="flat">
            <a:solidFill>
              <a:srgbClr val="1A1A1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93" name="AutoShape 93"/>
          <p:cNvSpPr/>
          <p:nvPr/>
        </p:nvSpPr>
        <p:spPr>
          <a:xfrm>
            <a:off x="7334250" y="1666875"/>
            <a:ext cx="0" cy="2000250"/>
          </a:xfrm>
          <a:prstGeom prst="line">
            <a:avLst/>
          </a:prstGeom>
          <a:ln w="9525" cap="flat">
            <a:solidFill>
              <a:srgbClr val="1A1A1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94" name="AutoShape 94"/>
          <p:cNvSpPr/>
          <p:nvPr/>
        </p:nvSpPr>
        <p:spPr>
          <a:xfrm>
            <a:off x="5905500" y="1666875"/>
            <a:ext cx="0" cy="2000250"/>
          </a:xfrm>
          <a:prstGeom prst="line">
            <a:avLst/>
          </a:prstGeom>
          <a:ln w="9525" cap="flat">
            <a:solidFill>
              <a:srgbClr val="1A1A1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95" name="TextBox 95"/>
          <p:cNvSpPr txBox="1"/>
          <p:nvPr/>
        </p:nvSpPr>
        <p:spPr>
          <a:xfrm>
            <a:off x="4095750" y="3362325"/>
            <a:ext cx="1905000" cy="233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19"/>
              </a:lnSpc>
            </a:pPr>
            <a:r>
              <a:rPr lang="en-US" sz="1299">
                <a:solidFill>
                  <a:srgbClr val="1A1A1A"/>
                </a:solidFill>
                <a:latin typeface="Aileron"/>
                <a:ea typeface="Aileron"/>
                <a:cs typeface="Aileron"/>
                <a:sym typeface="Aileron"/>
              </a:rPr>
              <a:t>Total Poinsettias</a:t>
            </a:r>
          </a:p>
        </p:txBody>
      </p:sp>
      <p:sp>
        <p:nvSpPr>
          <p:cNvPr id="96" name="AutoShape 96"/>
          <p:cNvSpPr/>
          <p:nvPr/>
        </p:nvSpPr>
        <p:spPr>
          <a:xfrm>
            <a:off x="4000500" y="3667125"/>
            <a:ext cx="3333750" cy="0"/>
          </a:xfrm>
          <a:prstGeom prst="line">
            <a:avLst/>
          </a:prstGeom>
          <a:ln w="9525" cap="flat">
            <a:solidFill>
              <a:srgbClr val="1A1A1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97" name="TextBox 97"/>
          <p:cNvSpPr txBox="1"/>
          <p:nvPr/>
        </p:nvSpPr>
        <p:spPr>
          <a:xfrm>
            <a:off x="4000500" y="4343400"/>
            <a:ext cx="1619250" cy="233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19"/>
              </a:lnSpc>
            </a:pPr>
            <a:r>
              <a:rPr lang="en-US" sz="1299" b="1">
                <a:solidFill>
                  <a:srgbClr val="1A1A1A"/>
                </a:solidFill>
                <a:latin typeface="Aileron Bold"/>
                <a:ea typeface="Aileron Bold"/>
                <a:cs typeface="Aileron Bold"/>
                <a:sym typeface="Aileron Bold"/>
              </a:rPr>
              <a:t>GROUP</a:t>
            </a:r>
          </a:p>
        </p:txBody>
      </p:sp>
      <p:sp>
        <p:nvSpPr>
          <p:cNvPr id="98" name="AutoShape 98"/>
          <p:cNvSpPr/>
          <p:nvPr/>
        </p:nvSpPr>
        <p:spPr>
          <a:xfrm>
            <a:off x="5619750" y="4572000"/>
            <a:ext cx="1714500" cy="0"/>
          </a:xfrm>
          <a:prstGeom prst="line">
            <a:avLst/>
          </a:prstGeom>
          <a:ln w="9525" cap="flat">
            <a:solidFill>
              <a:srgbClr val="1A1A1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99" name="TextBox 99"/>
          <p:cNvSpPr txBox="1"/>
          <p:nvPr/>
        </p:nvSpPr>
        <p:spPr>
          <a:xfrm>
            <a:off x="4000500" y="4867275"/>
            <a:ext cx="1619250" cy="233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19"/>
              </a:lnSpc>
            </a:pPr>
            <a:r>
              <a:rPr lang="en-US" sz="1299" b="1">
                <a:solidFill>
                  <a:srgbClr val="1A1A1A"/>
                </a:solidFill>
                <a:latin typeface="Aileron Bold"/>
                <a:ea typeface="Aileron Bold"/>
                <a:cs typeface="Aileron Bold"/>
                <a:sym typeface="Aileron Bold"/>
              </a:rPr>
              <a:t>CONTACT</a:t>
            </a:r>
          </a:p>
        </p:txBody>
      </p:sp>
      <p:sp>
        <p:nvSpPr>
          <p:cNvPr id="100" name="AutoShape 100"/>
          <p:cNvSpPr/>
          <p:nvPr/>
        </p:nvSpPr>
        <p:spPr>
          <a:xfrm>
            <a:off x="5619750" y="5095875"/>
            <a:ext cx="1714500" cy="0"/>
          </a:xfrm>
          <a:prstGeom prst="line">
            <a:avLst/>
          </a:prstGeom>
          <a:ln w="9525" cap="flat">
            <a:solidFill>
              <a:srgbClr val="1A1A1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101" name="TextBox 101"/>
          <p:cNvSpPr txBox="1"/>
          <p:nvPr/>
        </p:nvSpPr>
        <p:spPr>
          <a:xfrm>
            <a:off x="4000500" y="5391150"/>
            <a:ext cx="1619250" cy="233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19"/>
              </a:lnSpc>
            </a:pPr>
            <a:r>
              <a:rPr lang="en-US" sz="1299" b="1">
                <a:solidFill>
                  <a:srgbClr val="1A1A1A"/>
                </a:solidFill>
                <a:latin typeface="Aileron Bold"/>
                <a:ea typeface="Aileron Bold"/>
                <a:cs typeface="Aileron Bold"/>
                <a:sym typeface="Aileron Bold"/>
              </a:rPr>
              <a:t>PHONE - CELL</a:t>
            </a:r>
          </a:p>
        </p:txBody>
      </p:sp>
      <p:sp>
        <p:nvSpPr>
          <p:cNvPr id="102" name="AutoShape 102"/>
          <p:cNvSpPr/>
          <p:nvPr/>
        </p:nvSpPr>
        <p:spPr>
          <a:xfrm>
            <a:off x="5619750" y="5619750"/>
            <a:ext cx="1714500" cy="0"/>
          </a:xfrm>
          <a:prstGeom prst="line">
            <a:avLst/>
          </a:prstGeom>
          <a:ln w="9525" cap="flat">
            <a:solidFill>
              <a:srgbClr val="1A1A1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103" name="TextBox 103"/>
          <p:cNvSpPr txBox="1"/>
          <p:nvPr/>
        </p:nvSpPr>
        <p:spPr>
          <a:xfrm>
            <a:off x="4000500" y="5915025"/>
            <a:ext cx="1619250" cy="233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19"/>
              </a:lnSpc>
            </a:pPr>
            <a:r>
              <a:rPr lang="en-US" sz="1299" b="1">
                <a:solidFill>
                  <a:srgbClr val="1A1A1A"/>
                </a:solidFill>
                <a:latin typeface="Aileron Bold"/>
                <a:ea typeface="Aileron Bold"/>
                <a:cs typeface="Aileron Bold"/>
                <a:sym typeface="Aileron Bold"/>
              </a:rPr>
              <a:t>DELIVERY DATE</a:t>
            </a:r>
          </a:p>
        </p:txBody>
      </p:sp>
      <p:sp>
        <p:nvSpPr>
          <p:cNvPr id="104" name="AutoShape 104"/>
          <p:cNvSpPr/>
          <p:nvPr/>
        </p:nvSpPr>
        <p:spPr>
          <a:xfrm>
            <a:off x="5619750" y="6143625"/>
            <a:ext cx="1714500" cy="0"/>
          </a:xfrm>
          <a:prstGeom prst="line">
            <a:avLst/>
          </a:prstGeom>
          <a:ln w="9525" cap="flat">
            <a:solidFill>
              <a:srgbClr val="1A1A1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105" name="TextBox 105"/>
          <p:cNvSpPr txBox="1"/>
          <p:nvPr/>
        </p:nvSpPr>
        <p:spPr>
          <a:xfrm>
            <a:off x="4000500" y="6438900"/>
            <a:ext cx="1619250" cy="233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19"/>
              </a:lnSpc>
            </a:pPr>
            <a:r>
              <a:rPr lang="en-US" sz="1299" b="1">
                <a:solidFill>
                  <a:srgbClr val="1A1A1A"/>
                </a:solidFill>
                <a:latin typeface="Aileron Bold"/>
                <a:ea typeface="Aileron Bold"/>
                <a:cs typeface="Aileron Bold"/>
                <a:sym typeface="Aileron Bold"/>
              </a:rPr>
              <a:t>DELIVERY TIME</a:t>
            </a:r>
          </a:p>
        </p:txBody>
      </p:sp>
      <p:sp>
        <p:nvSpPr>
          <p:cNvPr id="106" name="AutoShape 106"/>
          <p:cNvSpPr/>
          <p:nvPr/>
        </p:nvSpPr>
        <p:spPr>
          <a:xfrm>
            <a:off x="5619750" y="6667500"/>
            <a:ext cx="1714500" cy="0"/>
          </a:xfrm>
          <a:prstGeom prst="line">
            <a:avLst/>
          </a:prstGeom>
          <a:ln w="9525" cap="flat">
            <a:solidFill>
              <a:srgbClr val="1A1A1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107" name="TextBox 107"/>
          <p:cNvSpPr txBox="1"/>
          <p:nvPr/>
        </p:nvSpPr>
        <p:spPr>
          <a:xfrm>
            <a:off x="4000500" y="6962775"/>
            <a:ext cx="1619250" cy="233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19"/>
              </a:lnSpc>
            </a:pPr>
            <a:r>
              <a:rPr lang="en-US" sz="1299" b="1">
                <a:solidFill>
                  <a:srgbClr val="1A1A1A"/>
                </a:solidFill>
                <a:latin typeface="Aileron Bold"/>
                <a:ea typeface="Aileron Bold"/>
                <a:cs typeface="Aileron Bold"/>
                <a:sym typeface="Aileron Bold"/>
              </a:rPr>
              <a:t>LOCATION</a:t>
            </a:r>
          </a:p>
        </p:txBody>
      </p:sp>
      <p:sp>
        <p:nvSpPr>
          <p:cNvPr id="108" name="AutoShape 108"/>
          <p:cNvSpPr/>
          <p:nvPr/>
        </p:nvSpPr>
        <p:spPr>
          <a:xfrm>
            <a:off x="5619750" y="7191375"/>
            <a:ext cx="1714500" cy="0"/>
          </a:xfrm>
          <a:prstGeom prst="line">
            <a:avLst/>
          </a:prstGeom>
          <a:ln w="9525" cap="flat">
            <a:solidFill>
              <a:srgbClr val="1A1A1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A"/>
          </a:p>
        </p:txBody>
      </p:sp>
      <p:sp>
        <p:nvSpPr>
          <p:cNvPr id="109" name="TextBox 109"/>
          <p:cNvSpPr txBox="1"/>
          <p:nvPr/>
        </p:nvSpPr>
        <p:spPr>
          <a:xfrm>
            <a:off x="4000500" y="7686675"/>
            <a:ext cx="3333750" cy="240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960"/>
              </a:lnSpc>
              <a:spcBef>
                <a:spcPct val="0"/>
              </a:spcBef>
            </a:pPr>
            <a:r>
              <a:rPr lang="en-US" sz="1400" u="none" strike="noStrike">
                <a:solidFill>
                  <a:srgbClr val="28572D"/>
                </a:solidFill>
                <a:latin typeface="Aileron"/>
                <a:ea typeface="Aileron"/>
                <a:cs typeface="Aileron"/>
                <a:sym typeface="Aileron"/>
              </a:rPr>
              <a:t>warrengreenhouses@hotmail.com</a:t>
            </a:r>
          </a:p>
        </p:txBody>
      </p:sp>
      <p:sp>
        <p:nvSpPr>
          <p:cNvPr id="110" name="TextBox 110"/>
          <p:cNvSpPr txBox="1"/>
          <p:nvPr/>
        </p:nvSpPr>
        <p:spPr>
          <a:xfrm>
            <a:off x="4000500" y="7953375"/>
            <a:ext cx="3333750" cy="240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0"/>
              </a:lnSpc>
            </a:pPr>
            <a:r>
              <a:rPr lang="en-US" sz="1400">
                <a:solidFill>
                  <a:srgbClr val="1A1A1A"/>
                </a:solidFill>
                <a:latin typeface="Aileron"/>
                <a:ea typeface="Aileron"/>
                <a:cs typeface="Aileron"/>
                <a:sym typeface="Aileron"/>
              </a:rPr>
              <a:t>519-743-3702    telephone</a:t>
            </a:r>
          </a:p>
        </p:txBody>
      </p:sp>
      <p:sp>
        <p:nvSpPr>
          <p:cNvPr id="111" name="TextBox 111"/>
          <p:cNvSpPr txBox="1"/>
          <p:nvPr/>
        </p:nvSpPr>
        <p:spPr>
          <a:xfrm>
            <a:off x="4000500" y="8201025"/>
            <a:ext cx="3333750" cy="240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0"/>
              </a:lnSpc>
            </a:pPr>
            <a:r>
              <a:rPr lang="en-US" sz="1400">
                <a:solidFill>
                  <a:srgbClr val="1A1A1A"/>
                </a:solidFill>
                <a:latin typeface="Aileron"/>
                <a:ea typeface="Aileron"/>
                <a:cs typeface="Aileron"/>
                <a:sym typeface="Aileron"/>
              </a:rPr>
              <a:t>519-743-0983    fax</a:t>
            </a:r>
          </a:p>
        </p:txBody>
      </p:sp>
      <p:sp>
        <p:nvSpPr>
          <p:cNvPr id="112" name="Freeform 112"/>
          <p:cNvSpPr/>
          <p:nvPr/>
        </p:nvSpPr>
        <p:spPr>
          <a:xfrm>
            <a:off x="2743200" y="95250"/>
            <a:ext cx="2286000" cy="1044280"/>
          </a:xfrm>
          <a:custGeom>
            <a:avLst/>
            <a:gdLst/>
            <a:ahLst/>
            <a:cxnLst/>
            <a:rect l="l" t="t" r="r" b="b"/>
            <a:pathLst>
              <a:path w="2286000" h="1044280">
                <a:moveTo>
                  <a:pt x="0" y="0"/>
                </a:moveTo>
                <a:lnTo>
                  <a:pt x="2286000" y="0"/>
                </a:lnTo>
                <a:lnTo>
                  <a:pt x="2286000" y="1044280"/>
                </a:lnTo>
                <a:lnTo>
                  <a:pt x="0" y="10442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5" t="-2434" b="-2434"/>
            </a:stretch>
          </a:blipFill>
        </p:spPr>
        <p:txBody>
          <a:bodyPr/>
          <a:lstStyle/>
          <a:p>
            <a:endParaRPr lang="en-CA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925</Words>
  <Application>Microsoft Office PowerPoint</Application>
  <PresentationFormat>Custom</PresentationFormat>
  <Paragraphs>150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Fraunces</vt:lpstr>
      <vt:lpstr>Arial</vt:lpstr>
      <vt:lpstr>Aileron</vt:lpstr>
      <vt:lpstr>Glacial Indifference</vt:lpstr>
      <vt:lpstr>Alice</vt:lpstr>
      <vt:lpstr>Calibri</vt:lpstr>
      <vt:lpstr>Aileron Bold</vt:lpstr>
      <vt:lpstr>Cormorant Garamond Semi-Bold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Enhanced Fundraising Package (Document)</dc:title>
  <cp:lastModifiedBy>Warren Greenhouses Ltd</cp:lastModifiedBy>
  <cp:revision>1</cp:revision>
  <dcterms:created xsi:type="dcterms:W3CDTF">2006-08-16T00:00:00Z</dcterms:created>
  <dcterms:modified xsi:type="dcterms:W3CDTF">2026-08-03T19:41:48Z</dcterms:modified>
  <dc:identifier>DAHQlQoSCD0</dc:identifier>
</cp:coreProperties>
</file>